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304" r:id="rId3"/>
    <p:sldId id="285" r:id="rId4"/>
    <p:sldId id="313" r:id="rId5"/>
    <p:sldId id="286" r:id="rId6"/>
    <p:sldId id="287" r:id="rId7"/>
    <p:sldId id="288" r:id="rId8"/>
    <p:sldId id="294" r:id="rId9"/>
    <p:sldId id="314" r:id="rId10"/>
    <p:sldId id="312" r:id="rId11"/>
    <p:sldId id="289" r:id="rId12"/>
    <p:sldId id="290" r:id="rId13"/>
    <p:sldId id="291" r:id="rId14"/>
    <p:sldId id="292" r:id="rId15"/>
    <p:sldId id="293" r:id="rId16"/>
    <p:sldId id="301" r:id="rId17"/>
    <p:sldId id="302" r:id="rId18"/>
    <p:sldId id="296" r:id="rId19"/>
    <p:sldId id="297" r:id="rId20"/>
    <p:sldId id="298" r:id="rId21"/>
    <p:sldId id="300" r:id="rId22"/>
    <p:sldId id="299" r:id="rId23"/>
    <p:sldId id="305" r:id="rId24"/>
    <p:sldId id="306" r:id="rId25"/>
    <p:sldId id="315" r:id="rId26"/>
    <p:sldId id="280" r:id="rId27"/>
    <p:sldId id="307" r:id="rId28"/>
    <p:sldId id="308" r:id="rId29"/>
    <p:sldId id="310" r:id="rId30"/>
    <p:sldId id="311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39B3FE-788D-4668-A661-91C8D7401E45}">
  <a:tblStyle styleId="{8D39B3FE-788D-4668-A661-91C8D7401E45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5"/>
    <p:restoredTop sz="79760"/>
  </p:normalViewPr>
  <p:slideViewPr>
    <p:cSldViewPr snapToGrid="0" snapToObjects="1">
      <p:cViewPr varScale="1">
        <p:scale>
          <a:sx n="129" d="100"/>
          <a:sy n="129" d="100"/>
        </p:scale>
        <p:origin x="1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 smtClean="0"/>
              <a:t>Resolução de problemas complexos: </a:t>
            </a:r>
            <a:r>
              <a:rPr lang="pt-BR" dirty="0" smtClean="0"/>
              <a:t>nos próximos quatro anos 36% das atividades em todos os setores da economia deverão exigir habilidade para solução de problemas complexos;</a:t>
            </a:r>
            <a:endParaRPr lang="pt-BR" b="1" dirty="0" smtClean="0"/>
          </a:p>
          <a:p>
            <a:r>
              <a:rPr lang="pt-BR" b="1" dirty="0" smtClean="0"/>
              <a:t>Pensamento crítico: </a:t>
            </a:r>
            <a:r>
              <a:rPr lang="pt-BR" dirty="0" smtClean="0"/>
              <a:t>o uso da lógica e da racionalização para identificar forças e fraquezas de soluções alternativas</a:t>
            </a:r>
            <a:endParaRPr lang="pt-BR" b="1" dirty="0" smtClean="0"/>
          </a:p>
          <a:p>
            <a:r>
              <a:rPr lang="pt-BR" b="1" dirty="0" smtClean="0"/>
              <a:t>Criatividade: </a:t>
            </a:r>
            <a:r>
              <a:rPr lang="pt-BR" dirty="0" smtClean="0"/>
              <a:t>os robôs perdem para nós em criatividade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9E45F65-3E15-2149-A8BA-BF65EBBD15C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1277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32739593 -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9E45F65-3E15-2149-A8BA-BF65EBBD15C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744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32739593 -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9E45F65-3E15-2149-A8BA-BF65EBBD15C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8356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93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Eng. </a:t>
            </a:r>
            <a:r>
              <a:rPr lang="en-US" dirty="0" err="1" smtClean="0"/>
              <a:t>Mecatrônica</a:t>
            </a:r>
            <a:r>
              <a:rPr lang="en-US" dirty="0" smtClean="0"/>
              <a:t> UNIFACS</a:t>
            </a:r>
            <a:r>
              <a:rPr lang="en-US" baseline="0" dirty="0" smtClean="0"/>
              <a:t> tem </a:t>
            </a:r>
            <a:r>
              <a:rPr lang="en-US" baseline="0" dirty="0" err="1" smtClean="0"/>
              <a:t>tradição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vencer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competições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Concurso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Inovadoras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promovido</a:t>
            </a:r>
            <a:r>
              <a:rPr lang="en-US" baseline="0" dirty="0" smtClean="0"/>
              <a:t> pela FAPESB. </a:t>
            </a:r>
          </a:p>
          <a:p>
            <a:r>
              <a:rPr lang="en-US" baseline="0" dirty="0" smtClean="0"/>
              <a:t>O </a:t>
            </a:r>
            <a:r>
              <a:rPr lang="en-US" baseline="0" dirty="0" err="1" smtClean="0"/>
              <a:t>Projeto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Estrutura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acontece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disciplina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Mecânica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Sólidos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estudantes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projetam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montam</a:t>
            </a:r>
            <a:r>
              <a:rPr lang="en-US" baseline="0" dirty="0" smtClean="0"/>
              <a:t> pontes com </a:t>
            </a:r>
            <a:r>
              <a:rPr lang="en-US" baseline="0" dirty="0" err="1" smtClean="0"/>
              <a:t>palitos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picolé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suportam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de 100kg.</a:t>
            </a:r>
          </a:p>
          <a:p>
            <a:r>
              <a:rPr lang="en-US" baseline="0" dirty="0" smtClean="0"/>
              <a:t>A UNIFACS </a:t>
            </a:r>
            <a:r>
              <a:rPr lang="en-US" baseline="0" dirty="0" err="1" smtClean="0"/>
              <a:t>possui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agendamento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laboratórios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disponível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toda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comunidade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Mesmo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alunos</a:t>
            </a:r>
            <a:r>
              <a:rPr lang="en-US" baseline="0" dirty="0" smtClean="0"/>
              <a:t> de 1º </a:t>
            </a:r>
            <a:r>
              <a:rPr lang="en-US" baseline="0" dirty="0" err="1" smtClean="0"/>
              <a:t>semestre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agendar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atividades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práticas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mesmo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aprender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usar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equipamento</a:t>
            </a:r>
            <a:r>
              <a:rPr lang="en-US" baseline="0" dirty="0" smtClean="0"/>
              <a:t>;</a:t>
            </a:r>
          </a:p>
          <a:p>
            <a:r>
              <a:rPr lang="en-US" baseline="0" dirty="0" smtClean="0"/>
              <a:t>O </a:t>
            </a:r>
            <a:r>
              <a:rPr lang="en-US" baseline="0" dirty="0" err="1" smtClean="0"/>
              <a:t>Prêmio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Mérito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Acadêmico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premia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alunos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maiores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médias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curso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prêmios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descontos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até</a:t>
            </a:r>
            <a:r>
              <a:rPr lang="en-US" baseline="0" dirty="0" smtClean="0"/>
              <a:t> 50%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mensalidade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todo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próximo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semestre</a:t>
            </a:r>
            <a:r>
              <a:rPr lang="en-US" baseline="0" dirty="0" smtClean="0"/>
              <a:t>;</a:t>
            </a:r>
          </a:p>
          <a:p>
            <a:r>
              <a:rPr lang="en-US" baseline="0" dirty="0" smtClean="0"/>
              <a:t>A SEI </a:t>
            </a:r>
            <a:r>
              <a:rPr lang="en-US" baseline="0" dirty="0" err="1" smtClean="0"/>
              <a:t>promove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tema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empreendedorismo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numa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semana</a:t>
            </a:r>
            <a:r>
              <a:rPr lang="en-US" baseline="0" dirty="0" smtClean="0"/>
              <a:t> de palestras, </a:t>
            </a:r>
            <a:r>
              <a:rPr lang="en-US" baseline="0" dirty="0" err="1" smtClean="0"/>
              <a:t>oficinas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seleção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projetos</a:t>
            </a:r>
            <a:r>
              <a:rPr lang="en-US" baseline="0" dirty="0" smtClean="0"/>
              <a:t> para a </a:t>
            </a:r>
            <a:r>
              <a:rPr lang="en-US" baseline="0" dirty="0" err="1" smtClean="0"/>
              <a:t>Incubadora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Negócios</a:t>
            </a:r>
            <a:r>
              <a:rPr lang="en-US" baseline="0" dirty="0" smtClean="0"/>
              <a:t> UNIFACS.</a:t>
            </a:r>
          </a:p>
          <a:p>
            <a:r>
              <a:rPr lang="en-US" baseline="0" dirty="0" err="1" smtClean="0"/>
              <a:t>Arhte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projeto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interdisciplinar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alunos</a:t>
            </a:r>
            <a:r>
              <a:rPr lang="en-US" baseline="0" dirty="0" smtClean="0"/>
              <a:t> de 1º a 4º </a:t>
            </a:r>
            <a:r>
              <a:rPr lang="en-US" baseline="0" dirty="0" err="1" smtClean="0"/>
              <a:t>semestres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já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exercitam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engenharia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prática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6337ED4D-EAD7-2546-AC41-0BD3FFB0217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27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0" t="0" r="0" b="0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4" name="Shape 34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0" t="0" r="0" b="0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5" name="Shape 35"/>
          <p:cNvSpPr/>
          <p:nvPr/>
        </p:nvSpPr>
        <p:spPr>
          <a:xfrm rot="8100000">
            <a:off x="1847980" y="1814568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rot="8100000">
            <a:off x="6038980" y="2098418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/>
          <p:nvPr/>
        </p:nvSpPr>
        <p:spPr>
          <a:xfrm rot="8100000">
            <a:off x="7181980" y="2131768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8" name="Shape 38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39" name="Shape 39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0" t="0" r="0" b="0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40" name="Shape 4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0" t="0" r="0" b="0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41" name="Shape 4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0" t="0" r="0" b="0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  <p:grpSp>
        <p:nvGrpSpPr>
          <p:cNvPr id="42" name="Shape 42"/>
          <p:cNvGrpSpPr/>
          <p:nvPr/>
        </p:nvGrpSpPr>
        <p:grpSpPr>
          <a:xfrm>
            <a:off x="-42837" y="2005087"/>
            <a:ext cx="9229574" cy="642787"/>
            <a:chOff x="-42837" y="4443487"/>
            <a:chExt cx="9229574" cy="642787"/>
          </a:xfrm>
        </p:grpSpPr>
        <p:sp>
          <p:nvSpPr>
            <p:cNvPr id="43" name="Shape 43"/>
            <p:cNvSpPr/>
            <p:nvPr/>
          </p:nvSpPr>
          <p:spPr>
            <a:xfrm>
              <a:off x="1114450" y="49006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1495450" y="502927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>
              <a:off x="733450" y="49721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>
              <a:off x="352450" y="49626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>
              <a:off x="-42837" y="46054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>
              <a:off x="1876450" y="48340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>
              <a:off x="2257450" y="48292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>
              <a:off x="2638450" y="454826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>
              <a:off x="3019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3400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>
              <a:off x="3781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>
              <a:off x="4162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>
              <a:off x="4543450" y="46673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>
              <a:off x="4924450" y="45435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>
              <a:off x="5305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>
              <a:off x="5686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>
              <a:off x="6067450" y="48483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6448450" y="47292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6829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7210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" name="Shape 63"/>
            <p:cNvSpPr/>
            <p:nvPr/>
          </p:nvSpPr>
          <p:spPr>
            <a:xfrm>
              <a:off x="7591450" y="44434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" name="Shape 64"/>
            <p:cNvSpPr/>
            <p:nvPr/>
          </p:nvSpPr>
          <p:spPr>
            <a:xfrm>
              <a:off x="7972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>
              <a:off x="8353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>
              <a:off x="8734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>
              <a:off x="9129737" y="48673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8" name="Shape 68"/>
          <p:cNvSpPr/>
          <p:nvPr/>
        </p:nvSpPr>
        <p:spPr>
          <a:xfrm>
            <a:off x="2990700" y="2147800"/>
            <a:ext cx="114599" cy="114599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1085700" y="2433550"/>
            <a:ext cx="114599" cy="114599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4895700" y="2077631"/>
            <a:ext cx="114599" cy="114599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 rot="8100000">
            <a:off x="8699949" y="1890768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/>
        </p:nvSpPr>
        <p:spPr>
          <a:xfrm>
            <a:off x="-28575" y="4446775"/>
            <a:ext cx="9191625" cy="712477"/>
          </a:xfrm>
          <a:custGeom>
            <a:avLst/>
            <a:gdLst/>
            <a:ahLst/>
            <a:cxnLst/>
            <a:rect l="0" t="0" r="0" b="0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70" name="Shape 370"/>
          <p:cNvSpPr/>
          <p:nvPr/>
        </p:nvSpPr>
        <p:spPr>
          <a:xfrm>
            <a:off x="-28575" y="4578111"/>
            <a:ext cx="9191625" cy="584438"/>
          </a:xfrm>
          <a:custGeom>
            <a:avLst/>
            <a:gdLst/>
            <a:ahLst/>
            <a:cxnLst/>
            <a:rect l="0" t="0" r="0" b="0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1" name="Shape 371"/>
          <p:cNvSpPr/>
          <p:nvPr/>
        </p:nvSpPr>
        <p:spPr>
          <a:xfrm rot="8100000">
            <a:off x="1847980" y="4252968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2" name="Shape 372"/>
          <p:cNvSpPr/>
          <p:nvPr/>
        </p:nvSpPr>
        <p:spPr>
          <a:xfrm rot="8100000">
            <a:off x="6038980" y="4536818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 rot="8100000">
            <a:off x="7181980" y="4570168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74" name="Shape 37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75" name="Shape 37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0" t="0" r="0" b="0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376" name="Shape 37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0" t="0" r="0" b="0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377" name="Shape 37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0" t="0" r="0" b="0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lg" len="lg"/>
              <a:tailEnd type="none" w="lg" len="lg"/>
            </a:ln>
          </p:spPr>
        </p:sp>
      </p:grpSp>
      <p:grpSp>
        <p:nvGrpSpPr>
          <p:cNvPr id="378" name="Shape 378"/>
          <p:cNvGrpSpPr/>
          <p:nvPr/>
        </p:nvGrpSpPr>
        <p:grpSpPr>
          <a:xfrm>
            <a:off x="-42837" y="4443487"/>
            <a:ext cx="9229574" cy="642787"/>
            <a:chOff x="-42837" y="4443487"/>
            <a:chExt cx="9229574" cy="642787"/>
          </a:xfrm>
        </p:grpSpPr>
        <p:sp>
          <p:nvSpPr>
            <p:cNvPr id="379" name="Shape 379"/>
            <p:cNvSpPr/>
            <p:nvPr/>
          </p:nvSpPr>
          <p:spPr>
            <a:xfrm>
              <a:off x="1114450" y="49006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1495450" y="502927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733450" y="49721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352450" y="49626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-42837" y="46054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1876450" y="48340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>
              <a:off x="2257450" y="48292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2638450" y="454826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3019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>
              <a:off x="3400450" y="46149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3781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4162450" y="49483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4543450" y="4667325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4924450" y="45435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5305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5686450" y="47721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6067450" y="484830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6" name="Shape 396"/>
            <p:cNvSpPr/>
            <p:nvPr/>
          </p:nvSpPr>
          <p:spPr>
            <a:xfrm>
              <a:off x="6448450" y="472923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7" name="Shape 397"/>
            <p:cNvSpPr/>
            <p:nvPr/>
          </p:nvSpPr>
          <p:spPr>
            <a:xfrm>
              <a:off x="6829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7210450" y="5024512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7591450" y="44434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7972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8353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8734450" y="4557787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9129737" y="4867350"/>
              <a:ext cx="56999" cy="56999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04" name="Shape 404"/>
          <p:cNvSpPr/>
          <p:nvPr/>
        </p:nvSpPr>
        <p:spPr>
          <a:xfrm>
            <a:off x="2990700" y="4586200"/>
            <a:ext cx="114599" cy="114599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1085700" y="4871950"/>
            <a:ext cx="114599" cy="114599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4895700" y="4516031"/>
            <a:ext cx="114599" cy="114599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7" name="Shape 407"/>
          <p:cNvSpPr/>
          <p:nvPr/>
        </p:nvSpPr>
        <p:spPr>
          <a:xfrm rot="8100000">
            <a:off x="8699949" y="4329168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de texto mestres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A1E0104-2071-424E-B047-F16599C60972}" type="datetimeFigureOut">
              <a:rPr lang="pt-BR" smtClean="0"/>
              <a:t>11/08/17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F9EB6E0-9E37-3948-85BA-A263A018FE04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6276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33392A4-0B4F-49AE-8D09-18436B8F4D2A}" type="datetimeFigureOut">
              <a:rPr lang="pt-BR" smtClean="0"/>
              <a:t>11/08/17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A0CC4A9-14CE-4D78-933E-344A801D3FB5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4954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0999"/>
          </a:xfrm>
        </p:grpSpPr>
        <p:cxnSp>
          <p:nvCxnSpPr>
            <p:cNvPr id="7" name="Shape 7"/>
            <p:cNvCxnSpPr/>
            <p:nvPr/>
          </p:nvCxnSpPr>
          <p:spPr>
            <a:xfrm>
              <a:off x="762000" y="-18750"/>
              <a:ext cx="0" cy="5180999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8" name="Shape 8"/>
            <p:cNvCxnSpPr/>
            <p:nvPr/>
          </p:nvCxnSpPr>
          <p:spPr>
            <a:xfrm>
              <a:off x="1524000" y="-18750"/>
              <a:ext cx="0" cy="5180999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9" name="Shape 9"/>
            <p:cNvCxnSpPr/>
            <p:nvPr/>
          </p:nvCxnSpPr>
          <p:spPr>
            <a:xfrm>
              <a:off x="2286000" y="-18750"/>
              <a:ext cx="0" cy="5180999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0" name="Shape 10"/>
            <p:cNvCxnSpPr/>
            <p:nvPr/>
          </p:nvCxnSpPr>
          <p:spPr>
            <a:xfrm>
              <a:off x="3048000" y="-18750"/>
              <a:ext cx="0" cy="5180999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1" name="Shape 11"/>
            <p:cNvCxnSpPr/>
            <p:nvPr/>
          </p:nvCxnSpPr>
          <p:spPr>
            <a:xfrm>
              <a:off x="3810000" y="-18750"/>
              <a:ext cx="0" cy="5180999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2" name="Shape 12"/>
            <p:cNvCxnSpPr/>
            <p:nvPr/>
          </p:nvCxnSpPr>
          <p:spPr>
            <a:xfrm>
              <a:off x="4572000" y="-18750"/>
              <a:ext cx="0" cy="5180999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3" name="Shape 13"/>
            <p:cNvCxnSpPr/>
            <p:nvPr/>
          </p:nvCxnSpPr>
          <p:spPr>
            <a:xfrm>
              <a:off x="5334000" y="-18750"/>
              <a:ext cx="0" cy="5180999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4" name="Shape 14"/>
            <p:cNvCxnSpPr/>
            <p:nvPr/>
          </p:nvCxnSpPr>
          <p:spPr>
            <a:xfrm>
              <a:off x="6096000" y="-18750"/>
              <a:ext cx="0" cy="5180999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5" name="Shape 15"/>
            <p:cNvCxnSpPr/>
            <p:nvPr/>
          </p:nvCxnSpPr>
          <p:spPr>
            <a:xfrm>
              <a:off x="6858000" y="-18750"/>
              <a:ext cx="0" cy="5180999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6" name="Shape 16"/>
            <p:cNvCxnSpPr/>
            <p:nvPr/>
          </p:nvCxnSpPr>
          <p:spPr>
            <a:xfrm>
              <a:off x="7620000" y="-18750"/>
              <a:ext cx="0" cy="5180999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8382000" y="-18750"/>
              <a:ext cx="0" cy="5180999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8" name="Shape 18"/>
            <p:cNvCxnSpPr/>
            <p:nvPr/>
          </p:nvCxnSpPr>
          <p:spPr>
            <a:xfrm>
              <a:off x="381000" y="-18750"/>
              <a:ext cx="0" cy="5180999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19" name="Shape 19"/>
            <p:cNvCxnSpPr/>
            <p:nvPr/>
          </p:nvCxnSpPr>
          <p:spPr>
            <a:xfrm>
              <a:off x="1143000" y="-18750"/>
              <a:ext cx="0" cy="5180999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20" name="Shape 20"/>
            <p:cNvCxnSpPr/>
            <p:nvPr/>
          </p:nvCxnSpPr>
          <p:spPr>
            <a:xfrm>
              <a:off x="1905000" y="-18750"/>
              <a:ext cx="0" cy="5180999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21" name="Shape 21"/>
            <p:cNvCxnSpPr/>
            <p:nvPr/>
          </p:nvCxnSpPr>
          <p:spPr>
            <a:xfrm>
              <a:off x="2667000" y="-18750"/>
              <a:ext cx="0" cy="5180999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22" name="Shape 22"/>
            <p:cNvCxnSpPr/>
            <p:nvPr/>
          </p:nvCxnSpPr>
          <p:spPr>
            <a:xfrm>
              <a:off x="3429000" y="-18750"/>
              <a:ext cx="0" cy="5180999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23" name="Shape 23"/>
            <p:cNvCxnSpPr/>
            <p:nvPr/>
          </p:nvCxnSpPr>
          <p:spPr>
            <a:xfrm>
              <a:off x="4191000" y="-18750"/>
              <a:ext cx="0" cy="5180999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24" name="Shape 24"/>
            <p:cNvCxnSpPr/>
            <p:nvPr/>
          </p:nvCxnSpPr>
          <p:spPr>
            <a:xfrm>
              <a:off x="4953000" y="-18750"/>
              <a:ext cx="0" cy="5180999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25" name="Shape 25"/>
            <p:cNvCxnSpPr/>
            <p:nvPr/>
          </p:nvCxnSpPr>
          <p:spPr>
            <a:xfrm>
              <a:off x="5715000" y="-18750"/>
              <a:ext cx="0" cy="5180999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26" name="Shape 26"/>
            <p:cNvCxnSpPr/>
            <p:nvPr/>
          </p:nvCxnSpPr>
          <p:spPr>
            <a:xfrm>
              <a:off x="6477000" y="-18750"/>
              <a:ext cx="0" cy="5180999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27" name="Shape 27"/>
            <p:cNvCxnSpPr/>
            <p:nvPr/>
          </p:nvCxnSpPr>
          <p:spPr>
            <a:xfrm>
              <a:off x="7239000" y="-18750"/>
              <a:ext cx="0" cy="5180999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28" name="Shape 28"/>
            <p:cNvCxnSpPr/>
            <p:nvPr/>
          </p:nvCxnSpPr>
          <p:spPr>
            <a:xfrm>
              <a:off x="8001000" y="-18750"/>
              <a:ext cx="0" cy="5180999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29" name="Shape 29"/>
            <p:cNvCxnSpPr/>
            <p:nvPr/>
          </p:nvCxnSpPr>
          <p:spPr>
            <a:xfrm>
              <a:off x="8763000" y="-18750"/>
              <a:ext cx="0" cy="5180999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lg" len="lg"/>
              <a:tailEnd type="none" w="lg" len="lg"/>
            </a:ln>
          </p:spPr>
        </p:cxnSp>
      </p:grp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28324A"/>
              </a:buClr>
              <a:buSzPct val="100000"/>
              <a:buFont typeface="Source Sans Pro"/>
              <a:buChar char="◉"/>
              <a:defRPr sz="20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480"/>
              </a:spcBef>
              <a:buClr>
                <a:srgbClr val="28324A"/>
              </a:buClr>
              <a:buSzPct val="100000"/>
              <a:buFont typeface="Source Sans Pro"/>
              <a:buChar char="◉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480"/>
              </a:spcBef>
              <a:buClr>
                <a:srgbClr val="28324A"/>
              </a:buClr>
              <a:buSzPct val="1000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360"/>
              </a:spcBef>
              <a:buClr>
                <a:srgbClr val="28324A"/>
              </a:buClr>
              <a:buSzPct val="100000"/>
              <a:buFont typeface="Source Sans Pro"/>
              <a:buChar char="●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360"/>
              </a:spcBef>
              <a:buClr>
                <a:srgbClr val="28324A"/>
              </a:buClr>
              <a:buSzPct val="100000"/>
              <a:buFont typeface="Source Sans Pro"/>
              <a:buChar char="○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360"/>
              </a:spcBef>
              <a:buClr>
                <a:srgbClr val="28324A"/>
              </a:buClr>
              <a:buSzPct val="1000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360"/>
              </a:spcBef>
              <a:buClr>
                <a:srgbClr val="28324A"/>
              </a:buClr>
              <a:buSzPct val="100000"/>
              <a:buFont typeface="Source Sans Pro"/>
              <a:buChar char="●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360"/>
              </a:spcBef>
              <a:buClr>
                <a:srgbClr val="28324A"/>
              </a:buClr>
              <a:buSzPct val="100000"/>
              <a:buFont typeface="Source Sans Pro"/>
              <a:buChar char="○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360"/>
              </a:spcBef>
              <a:buClr>
                <a:srgbClr val="28324A"/>
              </a:buClr>
              <a:buSzPct val="1000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60" r:id="rId3"/>
    <p:sldLayoutId id="2147483661" r:id="rId4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jpeg"/><Relationship Id="rId6" Type="http://schemas.openxmlformats.org/officeDocument/2006/relationships/image" Target="../media/image38.tiff"/><Relationship Id="rId7" Type="http://schemas.openxmlformats.org/officeDocument/2006/relationships/image" Target="../media/image39.tiff"/><Relationship Id="rId8" Type="http://schemas.openxmlformats.org/officeDocument/2006/relationships/image" Target="../media/image40.png"/><Relationship Id="rId9" Type="http://schemas.openxmlformats.org/officeDocument/2006/relationships/image" Target="../media/image41.tiff"/><Relationship Id="rId10" Type="http://schemas.openxmlformats.org/officeDocument/2006/relationships/image" Target="../media/image42.png"/><Relationship Id="rId11" Type="http://schemas.openxmlformats.org/officeDocument/2006/relationships/image" Target="../media/image43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6.png"/><Relationship Id="rId5" Type="http://schemas.microsoft.com/office/2007/relationships/hdphoto" Target="../media/hdphoto3.wdp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20" Type="http://schemas.openxmlformats.org/officeDocument/2006/relationships/image" Target="../media/image65.png"/><Relationship Id="rId21" Type="http://schemas.openxmlformats.org/officeDocument/2006/relationships/image" Target="../media/image66.jpeg"/><Relationship Id="rId22" Type="http://schemas.openxmlformats.org/officeDocument/2006/relationships/image" Target="../media/image67.jpeg"/><Relationship Id="rId10" Type="http://schemas.openxmlformats.org/officeDocument/2006/relationships/image" Target="../media/image55.jpeg"/><Relationship Id="rId11" Type="http://schemas.openxmlformats.org/officeDocument/2006/relationships/image" Target="../media/image56.jpeg"/><Relationship Id="rId12" Type="http://schemas.openxmlformats.org/officeDocument/2006/relationships/image" Target="../media/image57.jpeg"/><Relationship Id="rId13" Type="http://schemas.openxmlformats.org/officeDocument/2006/relationships/image" Target="../media/image58.emf"/><Relationship Id="rId14" Type="http://schemas.openxmlformats.org/officeDocument/2006/relationships/image" Target="../media/image59.jpeg"/><Relationship Id="rId15" Type="http://schemas.openxmlformats.org/officeDocument/2006/relationships/image" Target="../media/image60.png"/><Relationship Id="rId16" Type="http://schemas.openxmlformats.org/officeDocument/2006/relationships/image" Target="../media/image61.png"/><Relationship Id="rId17" Type="http://schemas.openxmlformats.org/officeDocument/2006/relationships/image" Target="../media/image62.png"/><Relationship Id="rId18" Type="http://schemas.openxmlformats.org/officeDocument/2006/relationships/image" Target="../media/image63.png"/><Relationship Id="rId19" Type="http://schemas.openxmlformats.org/officeDocument/2006/relationships/image" Target="../media/image64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jpeg"/><Relationship Id="rId3" Type="http://schemas.openxmlformats.org/officeDocument/2006/relationships/image" Target="../media/image48.png"/><Relationship Id="rId4" Type="http://schemas.openxmlformats.org/officeDocument/2006/relationships/image" Target="../media/image49.jpeg"/><Relationship Id="rId5" Type="http://schemas.openxmlformats.org/officeDocument/2006/relationships/image" Target="../media/image50.jpeg"/><Relationship Id="rId6" Type="http://schemas.openxmlformats.org/officeDocument/2006/relationships/image" Target="../media/image51.jpeg"/><Relationship Id="rId7" Type="http://schemas.openxmlformats.org/officeDocument/2006/relationships/image" Target="../media/image52.jpeg"/><Relationship Id="rId8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ctrTitle"/>
          </p:nvPr>
        </p:nvSpPr>
        <p:spPr>
          <a:xfrm>
            <a:off x="89806" y="4463511"/>
            <a:ext cx="9054193" cy="67998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3200" dirty="0" smtClean="0"/>
              <a:t>APRENDA ELETRÔNICA E PROGRAMAÇÃO</a:t>
            </a:r>
            <a:endParaRPr lang="en" sz="32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1517" cy="4463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5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51029"/>
            <a:ext cx="9144000" cy="4381694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0" y="4820335"/>
            <a:ext cx="1087492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25" dirty="0"/>
              <a:t>DRAFT: O diploma morreu… Viva o portfolio. Esta e outras reflexões sobre o que nos prepara de fato para a vida</a:t>
            </a:r>
          </a:p>
          <a:p>
            <a:r>
              <a:rPr lang="pt-BR" sz="825" dirty="0"/>
              <a:t>, disponível em &lt;</a:t>
            </a:r>
            <a:r>
              <a:rPr lang="pt-BR" sz="825" dirty="0" err="1"/>
              <a:t>http</a:t>
            </a:r>
            <a:r>
              <a:rPr lang="pt-BR" sz="825" dirty="0"/>
              <a:t>://</a:t>
            </a:r>
            <a:r>
              <a:rPr lang="pt-BR" sz="825" dirty="0" err="1"/>
              <a:t>projetodraft.com</a:t>
            </a:r>
            <a:r>
              <a:rPr lang="pt-BR" sz="825" dirty="0"/>
              <a:t>/o-diploma-morreu-viva-o-portfolio-esta-e-outras-reflexoes-sobre-o-que-nos-prepara-de-fato-para-a-vida/&gt; acessado 10/08/2017</a:t>
            </a:r>
          </a:p>
        </p:txBody>
      </p:sp>
      <p:sp>
        <p:nvSpPr>
          <p:cNvPr id="5" name="Retângulo 4"/>
          <p:cNvSpPr/>
          <p:nvPr/>
        </p:nvSpPr>
        <p:spPr>
          <a:xfrm>
            <a:off x="3014937" y="315331"/>
            <a:ext cx="43923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i="1" dirty="0"/>
              <a:t>“O mundo vai valorizar cada vez menos diplomas e certificados e cada vez mais o que você, de fato, tem criado com o conhecimento adquirido, ou seja: seu portfolio”</a:t>
            </a:r>
            <a:endParaRPr lang="pt-BR" sz="1800" dirty="0"/>
          </a:p>
        </p:txBody>
      </p:sp>
      <p:sp>
        <p:nvSpPr>
          <p:cNvPr id="7" name="Retângulo 6"/>
          <p:cNvSpPr/>
          <p:nvPr/>
        </p:nvSpPr>
        <p:spPr>
          <a:xfrm>
            <a:off x="4257675" y="1827399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800" i="1" dirty="0"/>
              <a:t>“Em ciências de computação, ninguém dá valor a diploma ou qualquer pedaço de papel. Pior, o pessoal menospreza a ideia de que você precisaria disso para provar o que sabe”</a:t>
            </a:r>
          </a:p>
        </p:txBody>
      </p:sp>
      <p:sp>
        <p:nvSpPr>
          <p:cNvPr id="8" name="Retângulo 7"/>
          <p:cNvSpPr/>
          <p:nvPr/>
        </p:nvSpPr>
        <p:spPr>
          <a:xfrm>
            <a:off x="3794078" y="346282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800" i="1" dirty="0">
                <a:solidFill>
                  <a:srgbClr val="C00000"/>
                </a:solidFill>
              </a:rPr>
              <a:t>“O jeito que ensinamos a maioria das matérias na escola tradicional soaria ridículo para qualquer programador”</a:t>
            </a:r>
          </a:p>
        </p:txBody>
      </p:sp>
    </p:spTree>
    <p:extLst>
      <p:ext uri="{BB962C8B-B14F-4D97-AF65-F5344CB8AC3E}">
        <p14:creationId xmlns:p14="http://schemas.microsoft.com/office/powerpoint/2010/main" val="53489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238" y="802640"/>
            <a:ext cx="5625838" cy="4157846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254758" y="133066"/>
            <a:ext cx="4876042" cy="669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ct val="100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pt-BR" smtClean="0"/>
              <a:t>Sistemas Digitais</a:t>
            </a:r>
            <a:br>
              <a:rPr lang="pt-BR" smtClean="0"/>
            </a:br>
            <a:r>
              <a:rPr lang="pt-BR" sz="1500" smtClean="0"/>
              <a:t>Eng. Elétrica, Mecatrônica e Eng. de Computação</a:t>
            </a:r>
            <a:endParaRPr lang="pt-BR" sz="1500" dirty="0"/>
          </a:p>
        </p:txBody>
      </p:sp>
    </p:spTree>
    <p:extLst>
      <p:ext uri="{BB962C8B-B14F-4D97-AF65-F5344CB8AC3E}">
        <p14:creationId xmlns:p14="http://schemas.microsoft.com/office/powerpoint/2010/main" val="93944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4758" y="133066"/>
            <a:ext cx="4876042" cy="669574"/>
          </a:xfrm>
        </p:spPr>
        <p:txBody>
          <a:bodyPr>
            <a:normAutofit fontScale="90000"/>
          </a:bodyPr>
          <a:lstStyle/>
          <a:p>
            <a:pPr algn="l"/>
            <a:r>
              <a:rPr lang="pt-BR" dirty="0" smtClean="0"/>
              <a:t>Sistemas Digitais</a:t>
            </a:r>
            <a:br>
              <a:rPr lang="pt-BR" dirty="0" smtClean="0"/>
            </a:br>
            <a:r>
              <a:rPr lang="pt-BR" sz="1500" dirty="0"/>
              <a:t>Eng. Elétrica, Mecatrônica e Eng. de Computação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1755" b="24857"/>
          <a:stretch/>
        </p:blipFill>
        <p:spPr>
          <a:xfrm>
            <a:off x="1824201" y="1060119"/>
            <a:ext cx="5645725" cy="4083382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496528" y="2764257"/>
            <a:ext cx="2655344" cy="156966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86 membros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44 publicações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+1500 visualizações</a:t>
            </a:r>
          </a:p>
        </p:txBody>
      </p:sp>
    </p:spTree>
    <p:extLst>
      <p:ext uri="{BB962C8B-B14F-4D97-AF65-F5344CB8AC3E}">
        <p14:creationId xmlns:p14="http://schemas.microsoft.com/office/powerpoint/2010/main" val="54793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197431" y="1271356"/>
            <a:ext cx="4632562" cy="994172"/>
          </a:xfrm>
        </p:spPr>
        <p:txBody>
          <a:bodyPr/>
          <a:lstStyle/>
          <a:p>
            <a:pPr algn="ctr" eaLnBrk="1" hangingPunct="1"/>
            <a:r>
              <a:rPr lang="pt-BR" altLang="x-none" sz="2550">
                <a:solidFill>
                  <a:schemeClr val="tx1"/>
                </a:solidFill>
              </a:rPr>
              <a:t>Portas Lógicas</a:t>
            </a:r>
            <a:r>
              <a:rPr lang="pt-BR" altLang="x-none" sz="2550" dirty="0">
                <a:solidFill>
                  <a:schemeClr val="tx1"/>
                </a:solidFill>
              </a:rPr>
              <a:t/>
            </a:r>
            <a:br>
              <a:rPr lang="pt-BR" altLang="x-none" sz="2550" dirty="0">
                <a:solidFill>
                  <a:schemeClr val="tx1"/>
                </a:solidFill>
              </a:rPr>
            </a:br>
            <a:r>
              <a:rPr lang="pt-BR" altLang="x-none" sz="2550" dirty="0">
                <a:solidFill>
                  <a:schemeClr val="tx1"/>
                </a:solidFill>
              </a:rPr>
              <a:t>E ou AND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1608730" y="3760904"/>
            <a:ext cx="1820270" cy="442237"/>
          </a:xfrm>
        </p:spPr>
        <p:txBody>
          <a:bodyPr/>
          <a:lstStyle/>
          <a:p>
            <a:pPr eaLnBrk="1" hangingPunct="1">
              <a:buNone/>
            </a:pPr>
            <a:r>
              <a:rPr lang="pt-BR" altLang="x-none" dirty="0" err="1"/>
              <a:t>Y</a:t>
            </a:r>
            <a:r>
              <a:rPr lang="pt-BR" altLang="x-none" dirty="0"/>
              <a:t> = A.B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21" y="2646832"/>
            <a:ext cx="4088910" cy="831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and_t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643" y="2142698"/>
            <a:ext cx="1957388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254758" y="133066"/>
            <a:ext cx="4876042" cy="669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ct val="100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pt-BR" smtClean="0"/>
              <a:t>Sistemas Digitais</a:t>
            </a:r>
            <a:br>
              <a:rPr lang="pt-BR" smtClean="0"/>
            </a:br>
            <a:r>
              <a:rPr lang="pt-BR" sz="1500" smtClean="0"/>
              <a:t>Eng. </a:t>
            </a:r>
            <a:r>
              <a:rPr lang="pt-BR" sz="1500" dirty="0" smtClean="0"/>
              <a:t>Elétrica, Mecatrônica e Eng. de Computação</a:t>
            </a:r>
            <a:endParaRPr lang="pt-BR" sz="1500" dirty="0"/>
          </a:p>
        </p:txBody>
      </p:sp>
    </p:spTree>
    <p:extLst>
      <p:ext uri="{BB962C8B-B14F-4D97-AF65-F5344CB8AC3E}">
        <p14:creationId xmlns:p14="http://schemas.microsoft.com/office/powerpoint/2010/main" val="20834637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7809" y="656538"/>
            <a:ext cx="7886700" cy="438534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Sistemas </a:t>
            </a:r>
            <a:r>
              <a:rPr lang="pt-BR" dirty="0" smtClean="0">
                <a:solidFill>
                  <a:schemeClr val="tx1"/>
                </a:solidFill>
              </a:rPr>
              <a:t>Digitais </a:t>
            </a:r>
            <a:r>
              <a:rPr lang="mr-IN" dirty="0" smtClean="0">
                <a:solidFill>
                  <a:schemeClr val="tx1"/>
                </a:solidFill>
              </a:rPr>
              <a:t>–</a:t>
            </a:r>
            <a:r>
              <a:rPr lang="pt-BR" dirty="0" smtClean="0">
                <a:solidFill>
                  <a:schemeClr val="tx1"/>
                </a:solidFill>
              </a:rPr>
              <a:t> Porta AND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3346"/>
            <a:ext cx="4687210" cy="377701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939" y="981578"/>
            <a:ext cx="4730061" cy="403878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379" y="1139219"/>
            <a:ext cx="1832611" cy="1405721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54758" y="133066"/>
            <a:ext cx="4876042" cy="669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ct val="100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pt-BR" dirty="0" smtClean="0"/>
              <a:t>Sistemas Digitais</a:t>
            </a:r>
            <a:br>
              <a:rPr lang="pt-BR" dirty="0" smtClean="0"/>
            </a:br>
            <a:r>
              <a:rPr lang="pt-BR" sz="1500" dirty="0" smtClean="0"/>
              <a:t>Eng. Elétrica, Mecatrônica e Eng. de Computação</a:t>
            </a:r>
            <a:endParaRPr lang="pt-BR" sz="1500" dirty="0"/>
          </a:p>
        </p:txBody>
      </p:sp>
    </p:spTree>
    <p:extLst>
      <p:ext uri="{BB962C8B-B14F-4D97-AF65-F5344CB8AC3E}">
        <p14:creationId xmlns:p14="http://schemas.microsoft.com/office/powerpoint/2010/main" val="205439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7750" y="192400"/>
            <a:ext cx="6996600" cy="715800"/>
          </a:xfrm>
        </p:spPr>
        <p:txBody>
          <a:bodyPr/>
          <a:lstStyle/>
          <a:p>
            <a:pPr algn="l"/>
            <a:r>
              <a:rPr lang="pt-BR" sz="3600" dirty="0" smtClean="0"/>
              <a:t>  </a:t>
            </a:r>
            <a:r>
              <a:rPr lang="pt-BR" sz="3600" dirty="0" err="1" smtClean="0"/>
              <a:t>www.tinkercad.com</a:t>
            </a: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00" y="992025"/>
            <a:ext cx="7375700" cy="39590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50" y="126663"/>
            <a:ext cx="9017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4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7750" y="192400"/>
            <a:ext cx="6996600" cy="715800"/>
          </a:xfrm>
        </p:spPr>
        <p:txBody>
          <a:bodyPr/>
          <a:lstStyle/>
          <a:p>
            <a:pPr algn="l"/>
            <a:r>
              <a:rPr lang="pt-BR" sz="3600" dirty="0" smtClean="0"/>
              <a:t>  </a:t>
            </a:r>
            <a:r>
              <a:rPr lang="pt-BR" sz="3600" dirty="0" err="1" smtClean="0"/>
              <a:t>www.tinkercad.com</a:t>
            </a:r>
            <a:endParaRPr lang="pt-BR" sz="36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50" y="126663"/>
            <a:ext cx="901700" cy="9144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b="33630"/>
          <a:stretch/>
        </p:blipFill>
        <p:spPr>
          <a:xfrm>
            <a:off x="73290" y="1106800"/>
            <a:ext cx="4882391" cy="363792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880" y="785068"/>
            <a:ext cx="4135120" cy="435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47750" y="207405"/>
            <a:ext cx="6996600" cy="715800"/>
          </a:xfrm>
        </p:spPr>
        <p:txBody>
          <a:bodyPr/>
          <a:lstStyle/>
          <a:p>
            <a:r>
              <a:rPr lang="pt-BR" sz="3600" dirty="0" err="1" smtClean="0"/>
              <a:t>IoT</a:t>
            </a:r>
            <a:endParaRPr lang="pt-BR" sz="3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014644"/>
            <a:ext cx="7559837" cy="379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3844"/>
            <a:ext cx="7940713" cy="452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4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17" y="273844"/>
            <a:ext cx="6969734" cy="462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4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76" y="812800"/>
            <a:ext cx="4353576" cy="348741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196" y="812800"/>
            <a:ext cx="4408708" cy="3487419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1103896" y="97000"/>
            <a:ext cx="6996600" cy="715800"/>
          </a:xfrm>
        </p:spPr>
        <p:txBody>
          <a:bodyPr/>
          <a:lstStyle/>
          <a:p>
            <a:r>
              <a:rPr lang="pt-BR" sz="3200" dirty="0" smtClean="0"/>
              <a:t>Olá! </a:t>
            </a:r>
            <a:r>
              <a:rPr lang="pt-BR" sz="3200" dirty="0" smtClean="0">
                <a:sym typeface="Wingdings"/>
              </a:rPr>
              <a:t> @CPBA</a:t>
            </a:r>
            <a:endParaRPr lang="pt-BR" sz="3200" dirty="0"/>
          </a:p>
        </p:txBody>
      </p:sp>
      <p:sp>
        <p:nvSpPr>
          <p:cNvPr id="3" name="Retângulo 2"/>
          <p:cNvSpPr/>
          <p:nvPr/>
        </p:nvSpPr>
        <p:spPr>
          <a:xfrm>
            <a:off x="317336" y="4388902"/>
            <a:ext cx="40238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b="1" dirty="0" err="1" smtClean="0"/>
              <a:t>M.Sc</a:t>
            </a:r>
            <a:r>
              <a:rPr lang="pt-BR" b="1" dirty="0" smtClean="0"/>
              <a:t> Eng. Prof. Murilo Plínio, 416 seguidores</a:t>
            </a:r>
            <a:endParaRPr lang="en" b="1" dirty="0"/>
          </a:p>
        </p:txBody>
      </p:sp>
      <p:sp>
        <p:nvSpPr>
          <p:cNvPr id="9" name="Retângulo 8"/>
          <p:cNvSpPr/>
          <p:nvPr/>
        </p:nvSpPr>
        <p:spPr>
          <a:xfrm>
            <a:off x="5586508" y="4388902"/>
            <a:ext cx="24400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b="1" dirty="0" smtClean="0"/>
              <a:t>.... </a:t>
            </a:r>
            <a:r>
              <a:rPr lang="pt-BR" b="1" dirty="0" err="1" smtClean="0"/>
              <a:t>jolie</a:t>
            </a:r>
            <a:r>
              <a:rPr lang="pt-BR" b="1" dirty="0" smtClean="0"/>
              <a:t>, 32.400 seguidores</a:t>
            </a:r>
            <a:endParaRPr lang="en" b="1" dirty="0"/>
          </a:p>
        </p:txBody>
      </p:sp>
    </p:spTree>
    <p:extLst>
      <p:ext uri="{BB962C8B-B14F-4D97-AF65-F5344CB8AC3E}">
        <p14:creationId xmlns:p14="http://schemas.microsoft.com/office/powerpoint/2010/main" val="205692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06" y="0"/>
            <a:ext cx="87530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15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97" y="0"/>
            <a:ext cx="849385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3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79" y="230876"/>
            <a:ext cx="7610163" cy="4540696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46770" y="4807933"/>
            <a:ext cx="89972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200" dirty="0" smtClean="0"/>
              <a:t>Instruções em: </a:t>
            </a:r>
            <a:r>
              <a:rPr lang="pt-BR" sz="1200" dirty="0" err="1" smtClean="0"/>
              <a:t>http</a:t>
            </a:r>
            <a:r>
              <a:rPr lang="pt-BR" sz="1200" dirty="0"/>
              <a:t>://</a:t>
            </a:r>
            <a:r>
              <a:rPr lang="pt-BR" sz="1200" dirty="0" err="1"/>
              <a:t>www.instructables.com</a:t>
            </a:r>
            <a:r>
              <a:rPr lang="pt-BR" sz="1200" dirty="0"/>
              <a:t>/id/Programming-ESP8266-ESP-12E-NodeMCU-Using-Arduino-/</a:t>
            </a:r>
          </a:p>
        </p:txBody>
      </p:sp>
    </p:spTree>
    <p:extLst>
      <p:ext uri="{BB962C8B-B14F-4D97-AF65-F5344CB8AC3E}">
        <p14:creationId xmlns:p14="http://schemas.microsoft.com/office/powerpoint/2010/main" val="91916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0"/>
            <a:ext cx="3399692" cy="51435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1542966"/>
            <a:ext cx="3962400" cy="281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059"/>
            <a:ext cx="5890293" cy="486052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05243" y="-40277"/>
            <a:ext cx="6996600" cy="646511"/>
          </a:xfrm>
        </p:spPr>
        <p:txBody>
          <a:bodyPr/>
          <a:lstStyle/>
          <a:p>
            <a:r>
              <a:rPr lang="pt-BR" sz="2400" smtClean="0"/>
              <a:t>Da tela para Impressora </a:t>
            </a:r>
            <a:r>
              <a:rPr lang="pt-BR" sz="2400" dirty="0" smtClean="0"/>
              <a:t>3D</a:t>
            </a:r>
            <a:endParaRPr lang="pt-BR" sz="2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7374" y="697674"/>
            <a:ext cx="4146626" cy="238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>
            <a:spLocks noGrp="1"/>
          </p:cNvSpPr>
          <p:nvPr>
            <p:ph type="ctrTitle" idx="4294967295"/>
          </p:nvPr>
        </p:nvSpPr>
        <p:spPr>
          <a:xfrm>
            <a:off x="162560" y="71120"/>
            <a:ext cx="8981440" cy="1371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4000" dirty="0" smtClean="0"/>
              <a:t>Onde posso aprender eletrônica e programação?</a:t>
            </a:r>
            <a:endParaRPr lang="en" sz="4000" dirty="0"/>
          </a:p>
        </p:txBody>
      </p:sp>
      <p:sp>
        <p:nvSpPr>
          <p:cNvPr id="733" name="Shape 733"/>
          <p:cNvSpPr txBox="1">
            <a:spLocks noGrp="1"/>
          </p:cNvSpPr>
          <p:nvPr>
            <p:ph type="subTitle" idx="4294967295"/>
          </p:nvPr>
        </p:nvSpPr>
        <p:spPr>
          <a:xfrm>
            <a:off x="1264990" y="1848229"/>
            <a:ext cx="6593700" cy="1680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pt-BR" sz="2800" dirty="0"/>
          </a:p>
          <a:p>
            <a:pPr lvl="0" algn="ctr">
              <a:spcBef>
                <a:spcPts val="0"/>
              </a:spcBef>
              <a:buNone/>
            </a:pPr>
            <a:r>
              <a:rPr lang="pt-BR" sz="2800" dirty="0"/>
              <a:t>Google it!</a:t>
            </a:r>
          </a:p>
          <a:p>
            <a:pPr lvl="0" algn="ctr" rtl="0">
              <a:spcBef>
                <a:spcPts val="0"/>
              </a:spcBef>
              <a:buNone/>
            </a:pPr>
            <a:endParaRPr sz="4400" b="1" dirty="0"/>
          </a:p>
        </p:txBody>
      </p:sp>
    </p:spTree>
    <p:extLst>
      <p:ext uri="{BB962C8B-B14F-4D97-AF65-F5344CB8AC3E}">
        <p14:creationId xmlns:p14="http://schemas.microsoft.com/office/powerpoint/2010/main" val="107497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>
            <a:spLocks noGrp="1"/>
          </p:cNvSpPr>
          <p:nvPr>
            <p:ph type="ctrTitle" idx="4294967295"/>
          </p:nvPr>
        </p:nvSpPr>
        <p:spPr>
          <a:xfrm>
            <a:off x="1158240" y="680720"/>
            <a:ext cx="7025569" cy="123946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6000" dirty="0" smtClean="0"/>
              <a:t>Obrigado! :)</a:t>
            </a:r>
            <a:endParaRPr lang="en" sz="6000" dirty="0"/>
          </a:p>
        </p:txBody>
      </p:sp>
      <p:sp>
        <p:nvSpPr>
          <p:cNvPr id="733" name="Shape 733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pt-BR" dirty="0" smtClean="0"/>
              <a:t>Nem eletrônica, nem programação!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pt-BR" dirty="0" smtClean="0"/>
              <a:t>Você refletiu sobre o seu futuro!</a:t>
            </a:r>
          </a:p>
          <a:p>
            <a:pPr lvl="0" algn="ctr" rtl="0">
              <a:spcBef>
                <a:spcPts val="0"/>
              </a:spcBef>
              <a:buNone/>
            </a:pPr>
            <a:endParaRPr lang="pt-BR" dirty="0"/>
          </a:p>
          <a:p>
            <a:pPr lvl="0" algn="ctr" rtl="0">
              <a:spcBef>
                <a:spcPts val="0"/>
              </a:spcBef>
              <a:buNone/>
            </a:pPr>
            <a:r>
              <a:rPr lang="en" dirty="0" smtClean="0"/>
              <a:t>@</a:t>
            </a:r>
            <a:r>
              <a:rPr lang="pt-BR" dirty="0" err="1" smtClean="0"/>
              <a:t>muriloplinio</a:t>
            </a:r>
            <a:endParaRPr lang="en" dirty="0"/>
          </a:p>
          <a:p>
            <a:pPr lvl="0" algn="ctr" rtl="0">
              <a:spcBef>
                <a:spcPts val="0"/>
              </a:spcBef>
              <a:buNone/>
            </a:pPr>
            <a:endParaRPr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edondar Retângulo em um Canto Diagonal 6"/>
          <p:cNvSpPr/>
          <p:nvPr/>
        </p:nvSpPr>
        <p:spPr>
          <a:xfrm>
            <a:off x="-219850" y="52783"/>
            <a:ext cx="436183" cy="642932"/>
          </a:xfrm>
          <a:prstGeom prst="round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   </a:t>
            </a:r>
            <a:endParaRPr lang="pt-BR" sz="1050" dirty="0"/>
          </a:p>
        </p:txBody>
      </p:sp>
      <p:sp>
        <p:nvSpPr>
          <p:cNvPr id="8" name="CaixaDeTexto 7"/>
          <p:cNvSpPr txBox="1"/>
          <p:nvPr/>
        </p:nvSpPr>
        <p:spPr>
          <a:xfrm>
            <a:off x="216333" y="-285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accent5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Engenharia </a:t>
            </a:r>
            <a:r>
              <a:rPr lang="pt-BR" sz="2400" b="1" dirty="0" err="1" smtClean="0">
                <a:solidFill>
                  <a:schemeClr val="accent5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Unifacs</a:t>
            </a:r>
            <a:r>
              <a:rPr lang="pt-BR" sz="2400" b="1" dirty="0" smtClean="0">
                <a:solidFill>
                  <a:schemeClr val="accent5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endParaRPr lang="pt-BR" sz="1800" b="1" dirty="0">
              <a:solidFill>
                <a:schemeClr val="accent5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16334" y="328796"/>
            <a:ext cx="43782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>
                <a:solidFill>
                  <a:schemeClr val="bg1">
                    <a:lumMod val="75000"/>
                  </a:schemeClr>
                </a:solidFill>
              </a:rPr>
              <a:t>Bacharelado </a:t>
            </a:r>
          </a:p>
        </p:txBody>
      </p:sp>
      <p:sp>
        <p:nvSpPr>
          <p:cNvPr id="11" name="Arredondar Retângulo em um Canto Diagonal 10"/>
          <p:cNvSpPr/>
          <p:nvPr/>
        </p:nvSpPr>
        <p:spPr>
          <a:xfrm>
            <a:off x="5312780" y="4757195"/>
            <a:ext cx="3986437" cy="386306"/>
          </a:xfrm>
          <a:prstGeom prst="round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   </a:t>
            </a:r>
            <a:endParaRPr lang="pt-BR" sz="1050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020" y="4880148"/>
            <a:ext cx="1896818" cy="16958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7299" y="4686858"/>
            <a:ext cx="963593" cy="485561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7344137" y="74166"/>
            <a:ext cx="1666755" cy="323165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29000">
                <a:srgbClr val="7030A0"/>
              </a:gs>
              <a:gs pos="81000">
                <a:schemeClr val="accent5">
                  <a:lumMod val="75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pt-BR" sz="1500" b="1" dirty="0">
                <a:solidFill>
                  <a:schemeClr val="bg1"/>
                </a:solidFill>
              </a:rPr>
              <a:t>Salvador</a:t>
            </a:r>
          </a:p>
        </p:txBody>
      </p:sp>
      <p:sp>
        <p:nvSpPr>
          <p:cNvPr id="15" name="Subtítulo 2"/>
          <p:cNvSpPr>
            <a:spLocks noGrp="1"/>
          </p:cNvSpPr>
          <p:nvPr>
            <p:ph type="subTitle" idx="1"/>
          </p:nvPr>
        </p:nvSpPr>
        <p:spPr>
          <a:xfrm>
            <a:off x="327793" y="960530"/>
            <a:ext cx="8578926" cy="3796665"/>
          </a:xfrm>
        </p:spPr>
        <p:txBody>
          <a:bodyPr>
            <a:normAutofit/>
          </a:bodyPr>
          <a:lstStyle/>
          <a:p>
            <a:pPr algn="l">
              <a:buClr>
                <a:schemeClr val="accent5">
                  <a:lumMod val="50000"/>
                </a:schemeClr>
              </a:buClr>
            </a:pPr>
            <a:r>
              <a:rPr lang="pt-BR" b="1" dirty="0">
                <a:solidFill>
                  <a:srgbClr val="002060"/>
                </a:solidFill>
              </a:rPr>
              <a:t>Por que cursar </a:t>
            </a:r>
            <a:r>
              <a:rPr lang="pt-BR" b="1" dirty="0" smtClean="0">
                <a:solidFill>
                  <a:srgbClr val="002060"/>
                </a:solidFill>
              </a:rPr>
              <a:t>engenharia na </a:t>
            </a:r>
            <a:r>
              <a:rPr lang="pt-BR" b="1" dirty="0">
                <a:solidFill>
                  <a:srgbClr val="002060"/>
                </a:solidFill>
              </a:rPr>
              <a:t>UNIFACS</a:t>
            </a:r>
            <a:r>
              <a:rPr lang="pt-BR" sz="1500" b="1" dirty="0">
                <a:solidFill>
                  <a:srgbClr val="002060"/>
                </a:solidFill>
              </a:rPr>
              <a:t> ?</a:t>
            </a:r>
          </a:p>
          <a:p>
            <a:pPr marL="257175" indent="-257175" algn="l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pt-BR" sz="1050" b="1" dirty="0">
              <a:latin typeface="Calisto MT" panose="02040603050505030304" pitchFamily="18" charset="0"/>
              <a:ea typeface="Tahoma" panose="020B0604030504040204" pitchFamily="34" charset="0"/>
              <a:cs typeface="Aharoni" panose="02010803020104030203" pitchFamily="2" charset="-79"/>
            </a:endParaRPr>
          </a:p>
          <a:p>
            <a:pPr algn="l">
              <a:buClr>
                <a:schemeClr val="accent5">
                  <a:lumMod val="50000"/>
                </a:schemeClr>
              </a:buClr>
            </a:pPr>
            <a:endParaRPr lang="pt-BR" sz="1050" b="1" dirty="0">
              <a:latin typeface="Calisto MT" panose="02040603050505030304" pitchFamily="18" charset="0"/>
              <a:ea typeface="Tahoma" panose="020B0604030504040204" pitchFamily="34" charset="0"/>
              <a:cs typeface="Aharoni" panose="02010803020104030203" pitchFamily="2" charset="-79"/>
            </a:endParaRPr>
          </a:p>
        </p:txBody>
      </p:sp>
      <p:pic>
        <p:nvPicPr>
          <p:cNvPr id="19" name="Imagem 18" descr="http://www.unifacs.br/upload/images/EngMecatronica/Premiacao_Ideias_Inovadoras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140" y="1435811"/>
            <a:ext cx="1916182" cy="1638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3845" y="2966125"/>
            <a:ext cx="1523313" cy="1729595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4162" y="1461048"/>
            <a:ext cx="2416264" cy="1391183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4611" y="3002770"/>
            <a:ext cx="1324709" cy="169295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1562" y="3599183"/>
            <a:ext cx="2513705" cy="136775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1141" y="3549660"/>
            <a:ext cx="1980110" cy="140068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275" y="1461048"/>
            <a:ext cx="1785439" cy="158914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285275" y="2820463"/>
            <a:ext cx="1785439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Projeto</a:t>
            </a:r>
            <a:r>
              <a:rPr lang="en-US" sz="1200" dirty="0"/>
              <a:t> A </a:t>
            </a:r>
            <a:r>
              <a:rPr lang="en-US" sz="1200" dirty="0" err="1"/>
              <a:t>Estrutura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002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5469" y="194497"/>
            <a:ext cx="4132668" cy="315485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093" y="194497"/>
            <a:ext cx="4423339" cy="3193708"/>
          </a:xfrm>
          <a:prstGeom prst="rect">
            <a:avLst/>
          </a:prstGeom>
        </p:spPr>
      </p:pic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2611964" y="3576723"/>
            <a:ext cx="4076934" cy="1100971"/>
          </a:xfrm>
        </p:spPr>
        <p:txBody>
          <a:bodyPr>
            <a:noAutofit/>
          </a:bodyPr>
          <a:lstStyle/>
          <a:p>
            <a:r>
              <a:rPr lang="pt-BR" sz="2700" dirty="0"/>
              <a:t>“Engenharia </a:t>
            </a:r>
            <a:r>
              <a:rPr lang="pt-BR" sz="3600" i="1" dirty="0"/>
              <a:t>muito</a:t>
            </a:r>
            <a:r>
              <a:rPr lang="pt-BR" sz="2700" dirty="0"/>
              <a:t> além</a:t>
            </a:r>
            <a:br>
              <a:rPr lang="pt-BR" sz="2700" dirty="0"/>
            </a:br>
            <a:r>
              <a:rPr lang="pt-BR" sz="2700" dirty="0"/>
              <a:t>da sala de aula”</a:t>
            </a:r>
          </a:p>
        </p:txBody>
      </p:sp>
      <p:pic>
        <p:nvPicPr>
          <p:cNvPr id="11" name="Imagen 2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76253" y="3576722"/>
            <a:ext cx="1437782" cy="143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2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0010" y="1316643"/>
            <a:ext cx="951548" cy="66534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4285" y="967711"/>
            <a:ext cx="2944465" cy="243550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00094">
            <a:off x="2020224" y="915806"/>
            <a:ext cx="2944465" cy="2435509"/>
          </a:xfrm>
          <a:prstGeom prst="rect">
            <a:avLst/>
          </a:prstGeom>
        </p:spPr>
      </p:pic>
      <p:pic>
        <p:nvPicPr>
          <p:cNvPr id="7" name="Picture 25" descr="https://encrypted-tbn0.gstatic.com/images?q=tbn:ANd9GcQaO23_m2I2qD-wdiht7bUE3qGV-EQtF6jz6KPrC936c_M2caJ6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202915">
            <a:off x="3442998" y="1141206"/>
            <a:ext cx="1026000" cy="74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3" descr="https://encrypted-tbn3.gstatic.com/images?q=tbn:ANd9GcQ96VMi4wxg1Qj6BfmKIhhMe_-DN_TASPmUBHDwHefDSbXmy9L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89034" y="1865915"/>
            <a:ext cx="1026000" cy="7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ela 8"/>
          <p:cNvGraphicFramePr>
            <a:graphicFrameLocks noGrp="1"/>
          </p:cNvGraphicFramePr>
          <p:nvPr>
            <p:extLst/>
          </p:nvPr>
        </p:nvGraphicFramePr>
        <p:xfrm>
          <a:off x="4904" y="3544373"/>
          <a:ext cx="9144000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err="1" smtClean="0"/>
                        <a:t>Ideias</a:t>
                      </a:r>
                      <a:r>
                        <a:rPr lang="en-US" sz="900" b="1" dirty="0" smtClean="0"/>
                        <a:t> </a:t>
                      </a:r>
                      <a:r>
                        <a:rPr lang="en-US" sz="900" b="1" dirty="0" err="1" smtClean="0"/>
                        <a:t>Inovadoras</a:t>
                      </a:r>
                      <a:r>
                        <a:rPr lang="en-US" sz="900" b="1" dirty="0" smtClean="0"/>
                        <a:t> 2008 </a:t>
                      </a:r>
                      <a:r>
                        <a:rPr lang="en-US" sz="900" dirty="0" smtClean="0"/>
                        <a:t>(1º e 3º</a:t>
                      </a:r>
                      <a:r>
                        <a:rPr lang="en-US" sz="900" baseline="0" dirty="0" smtClean="0"/>
                        <a:t> </a:t>
                      </a:r>
                      <a:r>
                        <a:rPr lang="en-US" sz="900" baseline="0" dirty="0" err="1" smtClean="0"/>
                        <a:t>lugares</a:t>
                      </a:r>
                      <a:r>
                        <a:rPr lang="en-US" sz="900" baseline="0" dirty="0" smtClean="0"/>
                        <a:t> </a:t>
                      </a:r>
                      <a:r>
                        <a:rPr lang="en-US" sz="900" baseline="0" dirty="0" err="1" smtClean="0"/>
                        <a:t>em</a:t>
                      </a:r>
                      <a:r>
                        <a:rPr lang="en-US" sz="900" baseline="0" dirty="0" smtClean="0"/>
                        <a:t> </a:t>
                      </a:r>
                      <a:r>
                        <a:rPr lang="en-US" sz="900" dirty="0" err="1" smtClean="0"/>
                        <a:t>categorias</a:t>
                      </a:r>
                      <a:r>
                        <a:rPr lang="en-US" sz="900" dirty="0" smtClean="0"/>
                        <a:t> </a:t>
                      </a:r>
                      <a:r>
                        <a:rPr lang="en-US" sz="900" dirty="0" err="1" smtClean="0"/>
                        <a:t>diferentes</a:t>
                      </a:r>
                      <a:r>
                        <a:rPr lang="en-US" sz="900" dirty="0" smtClean="0"/>
                        <a:t>)</a:t>
                      </a:r>
                      <a:endParaRPr lang="pt-BR" sz="9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err="1" smtClean="0"/>
                        <a:t>Ideias</a:t>
                      </a:r>
                      <a:r>
                        <a:rPr lang="en-US" sz="900" b="1" dirty="0" smtClean="0"/>
                        <a:t> </a:t>
                      </a:r>
                      <a:r>
                        <a:rPr lang="en-US" sz="900" b="1" dirty="0" err="1" smtClean="0"/>
                        <a:t>Inovadoras</a:t>
                      </a:r>
                      <a:r>
                        <a:rPr lang="en-US" sz="900" b="1" dirty="0" smtClean="0"/>
                        <a:t> 2011 </a:t>
                      </a:r>
                      <a:r>
                        <a:rPr lang="en-US" sz="900" dirty="0" smtClean="0"/>
                        <a:t>(1º , 2º  e 3º  </a:t>
                      </a:r>
                      <a:r>
                        <a:rPr lang="en-US" sz="900" baseline="0" dirty="0" err="1" smtClean="0"/>
                        <a:t>lugares</a:t>
                      </a:r>
                      <a:r>
                        <a:rPr lang="en-US" sz="900" baseline="0" dirty="0" smtClean="0"/>
                        <a:t> </a:t>
                      </a:r>
                      <a:r>
                        <a:rPr lang="en-US" sz="900" baseline="0" dirty="0" err="1" smtClean="0"/>
                        <a:t>em</a:t>
                      </a:r>
                      <a:r>
                        <a:rPr lang="en-US" sz="900" baseline="0" dirty="0" smtClean="0"/>
                        <a:t> </a:t>
                      </a:r>
                      <a:r>
                        <a:rPr lang="en-US" sz="900" dirty="0" err="1" smtClean="0"/>
                        <a:t>categorias</a:t>
                      </a:r>
                      <a:r>
                        <a:rPr lang="en-US" sz="900" dirty="0" smtClean="0"/>
                        <a:t> </a:t>
                      </a:r>
                      <a:r>
                        <a:rPr lang="en-US" sz="900" dirty="0" err="1" smtClean="0"/>
                        <a:t>diferentes</a:t>
                      </a:r>
                      <a:r>
                        <a:rPr lang="en-US" sz="900" dirty="0" smtClean="0"/>
                        <a:t>)</a:t>
                      </a:r>
                      <a:endParaRPr lang="pt-BR" sz="9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err="1" smtClean="0"/>
                        <a:t>Ideias</a:t>
                      </a:r>
                      <a:r>
                        <a:rPr lang="en-US" sz="900" b="1" dirty="0" smtClean="0"/>
                        <a:t> </a:t>
                      </a:r>
                      <a:r>
                        <a:rPr lang="en-US" sz="900" b="1" dirty="0" err="1" smtClean="0"/>
                        <a:t>Inovadoras</a:t>
                      </a:r>
                      <a:r>
                        <a:rPr lang="en-US" sz="900" b="1" dirty="0" smtClean="0"/>
                        <a:t> 2013 </a:t>
                      </a:r>
                      <a:r>
                        <a:rPr lang="en-US" sz="900" dirty="0" smtClean="0"/>
                        <a:t>(2x 1º e 2º </a:t>
                      </a:r>
                      <a:r>
                        <a:rPr lang="en-US" sz="900" baseline="0" dirty="0" err="1" smtClean="0"/>
                        <a:t>lugares</a:t>
                      </a:r>
                      <a:r>
                        <a:rPr lang="en-US" sz="900" baseline="0" dirty="0" smtClean="0"/>
                        <a:t> </a:t>
                      </a:r>
                      <a:r>
                        <a:rPr lang="en-US" sz="900" baseline="0" dirty="0" err="1" smtClean="0"/>
                        <a:t>em</a:t>
                      </a:r>
                      <a:r>
                        <a:rPr lang="en-US" sz="900" baseline="0" dirty="0" smtClean="0"/>
                        <a:t> </a:t>
                      </a:r>
                      <a:r>
                        <a:rPr lang="en-US" sz="900" dirty="0" err="1" smtClean="0"/>
                        <a:t>categorias</a:t>
                      </a:r>
                      <a:r>
                        <a:rPr lang="en-US" sz="900" dirty="0" smtClean="0"/>
                        <a:t> </a:t>
                      </a:r>
                      <a:r>
                        <a:rPr lang="en-US" sz="900" dirty="0" err="1" smtClean="0"/>
                        <a:t>diferentes</a:t>
                      </a:r>
                      <a:r>
                        <a:rPr lang="en-US" sz="900" dirty="0" smtClean="0"/>
                        <a:t>)</a:t>
                      </a:r>
                      <a:endParaRPr lang="pt-BR" sz="9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2015 FORD Scholarship </a:t>
                      </a:r>
                      <a:r>
                        <a:rPr lang="en-US" sz="900" dirty="0" smtClean="0"/>
                        <a:t>Allan </a:t>
                      </a:r>
                      <a:r>
                        <a:rPr lang="en-US" sz="900" dirty="0" err="1" smtClean="0"/>
                        <a:t>Mullaly</a:t>
                      </a:r>
                      <a:r>
                        <a:rPr lang="en-US" sz="900" dirty="0" smtClean="0"/>
                        <a:t> e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dirty="0" smtClean="0"/>
                        <a:t>2015 William Dennis </a:t>
                      </a:r>
                      <a:r>
                        <a:rPr lang="en-US" sz="900" b="1" dirty="0" smtClean="0"/>
                        <a:t>Scholarship</a:t>
                      </a:r>
                      <a:endParaRPr lang="pt-BR" sz="900" b="1" dirty="0" smtClean="0"/>
                    </a:p>
                  </a:txBody>
                  <a:tcPr marL="68580" marR="68580" marT="34290" marB="34290" anchor="ctr"/>
                </a:tc>
              </a:tr>
              <a:tr h="3429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900" b="1" dirty="0" err="1" smtClean="0"/>
                        <a:t>Ideias</a:t>
                      </a:r>
                      <a:r>
                        <a:rPr lang="en-US" sz="900" b="1" dirty="0" smtClean="0"/>
                        <a:t> </a:t>
                      </a:r>
                      <a:r>
                        <a:rPr lang="en-US" sz="900" b="1" dirty="0" err="1" smtClean="0"/>
                        <a:t>Inovadoras</a:t>
                      </a:r>
                      <a:r>
                        <a:rPr lang="en-US" sz="900" b="1" dirty="0" smtClean="0"/>
                        <a:t> </a:t>
                      </a:r>
                      <a:r>
                        <a:rPr lang="en-US" sz="900" b="1" kern="1200" dirty="0" smtClean="0"/>
                        <a:t>2009 </a:t>
                      </a:r>
                      <a:r>
                        <a:rPr lang="en-US" sz="900" kern="1200" dirty="0" smtClean="0"/>
                        <a:t>(1</a:t>
                      </a:r>
                      <a:r>
                        <a:rPr lang="en-US" sz="900" dirty="0" smtClean="0"/>
                        <a:t>º</a:t>
                      </a:r>
                      <a:r>
                        <a:rPr lang="en-US" sz="900" kern="1200" dirty="0" smtClean="0"/>
                        <a:t> e 2</a:t>
                      </a:r>
                      <a:r>
                        <a:rPr lang="en-US" sz="900" dirty="0" smtClean="0"/>
                        <a:t>º </a:t>
                      </a:r>
                      <a:r>
                        <a:rPr lang="en-US" sz="900" baseline="0" dirty="0" err="1" smtClean="0"/>
                        <a:t>lugares</a:t>
                      </a:r>
                      <a:r>
                        <a:rPr lang="en-US" sz="900" baseline="0" dirty="0" smtClean="0"/>
                        <a:t> </a:t>
                      </a:r>
                      <a:r>
                        <a:rPr lang="en-US" sz="900" baseline="0" dirty="0" err="1" smtClean="0"/>
                        <a:t>em</a:t>
                      </a:r>
                      <a:r>
                        <a:rPr lang="en-US" sz="900" baseline="0" dirty="0" smtClean="0"/>
                        <a:t> </a:t>
                      </a:r>
                      <a:r>
                        <a:rPr lang="en-US" sz="900" dirty="0" err="1" smtClean="0"/>
                        <a:t>categorias</a:t>
                      </a:r>
                      <a:r>
                        <a:rPr lang="en-US" sz="900" dirty="0" smtClean="0"/>
                        <a:t> </a:t>
                      </a:r>
                      <a:r>
                        <a:rPr lang="en-US" sz="900" dirty="0" err="1" smtClean="0"/>
                        <a:t>diferentes</a:t>
                      </a:r>
                      <a:r>
                        <a:rPr lang="en-US" sz="900" kern="1200" dirty="0" smtClean="0"/>
                        <a:t>)</a:t>
                      </a:r>
                      <a:endParaRPr lang="pt-BR" sz="9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 smtClean="0"/>
                        <a:t>James McGuire </a:t>
                      </a:r>
                      <a:r>
                        <a:rPr lang="en-US" sz="900" dirty="0" smtClean="0"/>
                        <a:t>Business Plan Competition 2011 (1º </a:t>
                      </a:r>
                      <a:r>
                        <a:rPr lang="en-US" sz="900" dirty="0" err="1" smtClean="0"/>
                        <a:t>lugar</a:t>
                      </a:r>
                      <a:r>
                        <a:rPr lang="en-US" sz="900" dirty="0" smtClean="0"/>
                        <a:t>)</a:t>
                      </a:r>
                      <a:endParaRPr lang="pt-BR" sz="9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Santander Entrepreneurship Award </a:t>
                      </a:r>
                      <a:r>
                        <a:rPr lang="en-US" sz="900" dirty="0" smtClean="0"/>
                        <a:t>(1º </a:t>
                      </a:r>
                      <a:r>
                        <a:rPr lang="en-US" sz="900" dirty="0" err="1" smtClean="0"/>
                        <a:t>lugar</a:t>
                      </a:r>
                      <a:r>
                        <a:rPr lang="en-US" sz="900" dirty="0" smtClean="0"/>
                        <a:t>)</a:t>
                      </a:r>
                      <a:endParaRPr lang="pt-BR" sz="9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smtClean="0"/>
                        <a:t>Ideias</a:t>
                      </a:r>
                      <a:r>
                        <a:rPr lang="en-US" sz="900" b="1" dirty="0" smtClean="0"/>
                        <a:t> </a:t>
                      </a:r>
                      <a:r>
                        <a:rPr lang="en-US" sz="900" b="1" dirty="0" err="1" smtClean="0"/>
                        <a:t>Inovadoras</a:t>
                      </a:r>
                      <a:r>
                        <a:rPr lang="en-US" sz="900" b="1" dirty="0" smtClean="0"/>
                        <a:t> 2015 </a:t>
                      </a:r>
                      <a:r>
                        <a:rPr lang="en-US" sz="900" dirty="0" smtClean="0"/>
                        <a:t>(1º e 3º </a:t>
                      </a:r>
                      <a:r>
                        <a:rPr lang="en-US" sz="900" baseline="0" dirty="0" err="1" smtClean="0"/>
                        <a:t>lugares</a:t>
                      </a:r>
                      <a:r>
                        <a:rPr lang="en-US" sz="900" baseline="0" dirty="0" smtClean="0"/>
                        <a:t> </a:t>
                      </a:r>
                      <a:r>
                        <a:rPr lang="en-US" sz="900" baseline="0" dirty="0" err="1" smtClean="0"/>
                        <a:t>em</a:t>
                      </a:r>
                      <a:r>
                        <a:rPr lang="en-US" sz="900" baseline="0" dirty="0" smtClean="0"/>
                        <a:t> </a:t>
                      </a:r>
                      <a:r>
                        <a:rPr lang="en-US" sz="900" dirty="0" err="1" smtClean="0"/>
                        <a:t>categorias</a:t>
                      </a:r>
                      <a:r>
                        <a:rPr lang="en-US" sz="900" dirty="0" smtClean="0"/>
                        <a:t> </a:t>
                      </a:r>
                      <a:r>
                        <a:rPr lang="en-US" sz="900" dirty="0" err="1" smtClean="0"/>
                        <a:t>diferentes</a:t>
                      </a:r>
                      <a:r>
                        <a:rPr lang="en-US" sz="900" dirty="0" smtClean="0"/>
                        <a:t>)</a:t>
                      </a:r>
                      <a:endParaRPr lang="pt-BR" sz="900" dirty="0" smtClean="0"/>
                    </a:p>
                  </a:txBody>
                  <a:tcPr marL="68580" marR="68580" marT="34290" marB="34290" anchor="ctr"/>
                </a:tc>
              </a:tr>
              <a:tr h="3429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900" b="1" dirty="0" err="1" smtClean="0"/>
                        <a:t>Ideias</a:t>
                      </a:r>
                      <a:r>
                        <a:rPr lang="en-US" sz="900" b="1" dirty="0" smtClean="0"/>
                        <a:t> </a:t>
                      </a:r>
                      <a:r>
                        <a:rPr lang="en-US" sz="900" b="1" dirty="0" err="1" smtClean="0"/>
                        <a:t>Inovadoras</a:t>
                      </a:r>
                      <a:r>
                        <a:rPr lang="en-US" sz="900" b="1" kern="1200" dirty="0" smtClean="0"/>
                        <a:t> 2010 </a:t>
                      </a:r>
                      <a:r>
                        <a:rPr lang="en-US" sz="900" kern="1200" dirty="0" smtClean="0"/>
                        <a:t>(1</a:t>
                      </a:r>
                      <a:r>
                        <a:rPr lang="en-US" sz="900" dirty="0" smtClean="0"/>
                        <a:t>º</a:t>
                      </a:r>
                      <a:r>
                        <a:rPr lang="en-US" sz="900" kern="1200" dirty="0" smtClean="0"/>
                        <a:t>  e 1</a:t>
                      </a:r>
                      <a:r>
                        <a:rPr lang="en-US" sz="900" dirty="0" smtClean="0"/>
                        <a:t>º</a:t>
                      </a:r>
                      <a:r>
                        <a:rPr lang="en-US" sz="900" kern="1200" dirty="0" smtClean="0"/>
                        <a:t> </a:t>
                      </a:r>
                      <a:r>
                        <a:rPr lang="en-US" sz="900" baseline="0" dirty="0" err="1" smtClean="0"/>
                        <a:t>lugares</a:t>
                      </a:r>
                      <a:r>
                        <a:rPr lang="en-US" sz="900" baseline="0" dirty="0" smtClean="0"/>
                        <a:t> </a:t>
                      </a:r>
                      <a:r>
                        <a:rPr lang="en-US" sz="900" baseline="0" dirty="0" err="1" smtClean="0"/>
                        <a:t>em</a:t>
                      </a:r>
                      <a:r>
                        <a:rPr lang="en-US" sz="900" baseline="0" dirty="0" smtClean="0"/>
                        <a:t> </a:t>
                      </a:r>
                      <a:r>
                        <a:rPr lang="en-US" sz="900" dirty="0" err="1" smtClean="0"/>
                        <a:t>categorias</a:t>
                      </a:r>
                      <a:r>
                        <a:rPr lang="en-US" sz="900" dirty="0" smtClean="0"/>
                        <a:t> </a:t>
                      </a:r>
                      <a:r>
                        <a:rPr lang="en-US" sz="900" dirty="0" err="1" smtClean="0"/>
                        <a:t>diferentes</a:t>
                      </a:r>
                      <a:r>
                        <a:rPr lang="en-US" sz="900" kern="1200" dirty="0" smtClean="0"/>
                        <a:t>)</a:t>
                      </a:r>
                      <a:endParaRPr lang="pt-BR" sz="9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err="1" smtClean="0"/>
                        <a:t>Ideias</a:t>
                      </a:r>
                      <a:r>
                        <a:rPr lang="en-US" sz="900" b="1" dirty="0" smtClean="0"/>
                        <a:t> </a:t>
                      </a:r>
                      <a:r>
                        <a:rPr lang="en-US" sz="900" b="1" dirty="0" err="1" smtClean="0"/>
                        <a:t>Inovadoras</a:t>
                      </a:r>
                      <a:r>
                        <a:rPr lang="en-US" sz="900" b="1" dirty="0" smtClean="0"/>
                        <a:t> 2012 </a:t>
                      </a:r>
                      <a:r>
                        <a:rPr lang="en-US" sz="900" dirty="0" smtClean="0"/>
                        <a:t>(1º e 2º </a:t>
                      </a:r>
                      <a:r>
                        <a:rPr lang="en-US" sz="900" dirty="0" err="1" smtClean="0"/>
                        <a:t>lugares</a:t>
                      </a:r>
                      <a:r>
                        <a:rPr lang="en-US" sz="900" dirty="0" smtClean="0"/>
                        <a:t> </a:t>
                      </a:r>
                      <a:r>
                        <a:rPr lang="en-US" sz="900" dirty="0" err="1" smtClean="0"/>
                        <a:t>na</a:t>
                      </a:r>
                      <a:r>
                        <a:rPr lang="en-US" sz="900" dirty="0" smtClean="0"/>
                        <a:t> </a:t>
                      </a:r>
                      <a:r>
                        <a:rPr lang="en-US" sz="900" dirty="0" err="1" smtClean="0"/>
                        <a:t>mesma</a:t>
                      </a:r>
                      <a:r>
                        <a:rPr lang="en-US" sz="900" baseline="0" dirty="0" smtClean="0"/>
                        <a:t> </a:t>
                      </a:r>
                      <a:r>
                        <a:rPr lang="en-US" sz="900" dirty="0" err="1" smtClean="0"/>
                        <a:t>categoria</a:t>
                      </a:r>
                      <a:r>
                        <a:rPr lang="en-US" sz="900" dirty="0" smtClean="0"/>
                        <a:t>)</a:t>
                      </a:r>
                      <a:endParaRPr lang="pt-BR" sz="9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 smtClean="0"/>
                        <a:t>James McGuire </a:t>
                      </a:r>
                      <a:r>
                        <a:rPr lang="en-US" sz="900" dirty="0" smtClean="0"/>
                        <a:t>Business Plan Competition 2013 (</a:t>
                      </a:r>
                      <a:r>
                        <a:rPr lang="en-US" sz="900" dirty="0" err="1" smtClean="0"/>
                        <a:t>Finalista</a:t>
                      </a:r>
                      <a:r>
                        <a:rPr lang="en-US" sz="900" dirty="0" smtClean="0"/>
                        <a:t>)</a:t>
                      </a:r>
                      <a:endParaRPr lang="pt-BR" sz="900" dirty="0" smtClean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dirty="0" smtClean="0"/>
                        <a:t>2015 H4G</a:t>
                      </a:r>
                      <a:r>
                        <a:rPr lang="pt-BR" sz="900" b="1" baseline="0" dirty="0" smtClean="0"/>
                        <a:t> </a:t>
                      </a:r>
                      <a:r>
                        <a:rPr lang="pt-BR" sz="900" b="0" baseline="0" dirty="0" smtClean="0"/>
                        <a:t>Indicado e Finalista </a:t>
                      </a:r>
                      <a:r>
                        <a:rPr lang="pt-BR" sz="900" b="1" baseline="0" dirty="0" smtClean="0"/>
                        <a:t>2015 QSTAR </a:t>
                      </a:r>
                      <a:r>
                        <a:rPr lang="pt-BR" sz="900" b="1" baseline="0" dirty="0" err="1" smtClean="0"/>
                        <a:t>Education</a:t>
                      </a:r>
                      <a:r>
                        <a:rPr lang="pt-BR" sz="900" b="1" baseline="0" dirty="0" smtClean="0"/>
                        <a:t> </a:t>
                      </a:r>
                      <a:r>
                        <a:rPr lang="pt-BR" sz="900" b="1" baseline="0" dirty="0" err="1" smtClean="0"/>
                        <a:t>Award</a:t>
                      </a:r>
                      <a:endParaRPr lang="en-US" sz="900" dirty="0" smtClean="0"/>
                    </a:p>
                  </a:txBody>
                  <a:tcPr marL="68580" marR="68580" marT="34290" marB="34290" anchor="ctr"/>
                </a:tc>
              </a:tr>
              <a:tr h="342900"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 smtClean="0"/>
                        <a:t>2012 5th CGI U Meeting </a:t>
                      </a:r>
                      <a:r>
                        <a:rPr lang="en-US" sz="900" dirty="0" smtClean="0"/>
                        <a:t>(1º </a:t>
                      </a:r>
                      <a:r>
                        <a:rPr lang="en-US" sz="900" dirty="0" err="1" smtClean="0"/>
                        <a:t>Estudante</a:t>
                      </a:r>
                      <a:r>
                        <a:rPr lang="en-US" sz="900" baseline="0" dirty="0" smtClean="0"/>
                        <a:t> </a:t>
                      </a:r>
                      <a:r>
                        <a:rPr lang="en-US" sz="900" dirty="0" err="1" smtClean="0"/>
                        <a:t>brasileiro</a:t>
                      </a:r>
                      <a:r>
                        <a:rPr lang="en-US" sz="900" dirty="0" smtClean="0"/>
                        <a:t>)</a:t>
                      </a:r>
                      <a:endParaRPr lang="pt-BR" sz="9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pt-BR" sz="9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dirty="0" smtClean="0"/>
                        <a:t>2016 Laureate Award for Excellence in Robotic Engineering </a:t>
                      </a:r>
                      <a:r>
                        <a:rPr lang="en-US" sz="900" b="0" dirty="0" smtClean="0"/>
                        <a:t>(2º </a:t>
                      </a:r>
                      <a:r>
                        <a:rPr lang="en-US" sz="900" b="0" dirty="0" err="1" smtClean="0"/>
                        <a:t>lugar</a:t>
                      </a:r>
                      <a:r>
                        <a:rPr lang="en-US" sz="900" b="0" dirty="0" smtClean="0"/>
                        <a:t>)</a:t>
                      </a:r>
                      <a:endParaRPr lang="pt-BR" sz="900" b="1" dirty="0"/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pic>
        <p:nvPicPr>
          <p:cNvPr id="10" name="Picture 22" descr="http://www.unifacs.edu.br/upload/images/EngMecatronica/Premiacao_Ideias_Inovadora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861140">
            <a:off x="999327" y="1734124"/>
            <a:ext cx="1212979" cy="85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http://www.unifacs.edu.br/upload/images/EngMecatronica/Premiacao_BAHIATEC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054262">
            <a:off x="3370" y="1490597"/>
            <a:ext cx="1198878" cy="88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9" descr="http://www.arhte.unifacs.br/images/Ideias%20inovadoras.jpg"/>
          <p:cNvPicPr>
            <a:picLocks noChangeAspect="1" noChangeArrowheads="1"/>
          </p:cNvPicPr>
          <p:nvPr/>
        </p:nvPicPr>
        <p:blipFill>
          <a:blip r:embed="rId8" cstate="print">
            <a:lum bright="1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08514">
            <a:off x="288947" y="2334222"/>
            <a:ext cx="1176288" cy="84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www.unifacs.edu.br/upload/images/EngMecatronica/Ideias_Inovadoras_2011.jpg"/>
          <p:cNvPicPr>
            <a:picLocks noChangeAspect="1" noChangeArrowheads="1"/>
          </p:cNvPicPr>
          <p:nvPr/>
        </p:nvPicPr>
        <p:blipFill>
          <a:blip r:embed="rId9" cstate="print">
            <a:lum bright="1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8662" y="1554220"/>
            <a:ext cx="1171211" cy="78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unifacs.edu.br/upload/images/EngMecatronica/ideias_inovadoras_2012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544655">
            <a:off x="2202204" y="2285754"/>
            <a:ext cx="1096606" cy="72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www.unifacs.edu.br/upload/images/EngMecatronica/daneil_no_cgiu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116118">
            <a:off x="3242684" y="2512234"/>
            <a:ext cx="1026000" cy="7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Rafael Araújo\Desktop\PREZI EETI 2013\content\data\repo\1494298798.jpe"/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01726" y="1273711"/>
            <a:ext cx="1262373" cy="82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Tabela 16"/>
          <p:cNvGraphicFramePr>
            <a:graphicFrameLocks noGrp="1"/>
          </p:cNvGraphicFramePr>
          <p:nvPr>
            <p:extLst/>
          </p:nvPr>
        </p:nvGraphicFramePr>
        <p:xfrm>
          <a:off x="4904" y="3258608"/>
          <a:ext cx="9144000" cy="2781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2008 - 2010</a:t>
                      </a:r>
                      <a:endParaRPr lang="pt-BR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2011</a:t>
                      </a:r>
                      <a:r>
                        <a:rPr lang="pt-BR" sz="1100" baseline="0" dirty="0" smtClean="0"/>
                        <a:t> - 2012</a:t>
                      </a:r>
                      <a:endParaRPr lang="pt-BR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2013</a:t>
                      </a:r>
                      <a:r>
                        <a:rPr lang="pt-BR" sz="1100" baseline="0" dirty="0" smtClean="0"/>
                        <a:t> - 2014</a:t>
                      </a:r>
                      <a:endParaRPr lang="pt-BR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100" dirty="0" smtClean="0"/>
                        <a:t>2015 – 2016</a:t>
                      </a:r>
                      <a:endParaRPr lang="pt-BR" sz="1100" dirty="0"/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24" t="3794" b="42077"/>
          <a:stretch/>
        </p:blipFill>
        <p:spPr>
          <a:xfrm rot="20052512">
            <a:off x="7099228" y="1951131"/>
            <a:ext cx="1034570" cy="664517"/>
          </a:xfrm>
          <a:prstGeom prst="rect">
            <a:avLst/>
          </a:prstGeom>
        </p:spPr>
      </p:pic>
      <p:grpSp>
        <p:nvGrpSpPr>
          <p:cNvPr id="19" name="Grupo 18"/>
          <p:cNvGrpSpPr/>
          <p:nvPr/>
        </p:nvGrpSpPr>
        <p:grpSpPr>
          <a:xfrm rot="20892789">
            <a:off x="8067126" y="2519019"/>
            <a:ext cx="953290" cy="648713"/>
            <a:chOff x="5402047" y="3612092"/>
            <a:chExt cx="3943367" cy="2745913"/>
          </a:xfrm>
        </p:grpSpPr>
        <p:pic>
          <p:nvPicPr>
            <p:cNvPr id="20" name="Picture 2" descr="http://www.laureate.net/~/media/Images/LGG/Corp%20Social%20Resp/Awards/Dennis/large-WCD-Scholarship-Final-510.ashx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5654" y="3612092"/>
              <a:ext cx="3929760" cy="1446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Imagem 20"/>
            <p:cNvPicPr>
              <a:picLocks noChangeAspect="1"/>
            </p:cNvPicPr>
            <p:nvPr/>
          </p:nvPicPr>
          <p:blipFill rotWithShape="1"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26634" y="5028758"/>
              <a:ext cx="1318780" cy="1329247"/>
            </a:xfrm>
            <a:prstGeom prst="rect">
              <a:avLst/>
            </a:prstGeom>
          </p:spPr>
        </p:pic>
        <p:pic>
          <p:nvPicPr>
            <p:cNvPr id="22" name="Imagem 21"/>
            <p:cNvPicPr>
              <a:picLocks noChangeAspect="1"/>
            </p:cNvPicPr>
            <p:nvPr/>
          </p:nvPicPr>
          <p:blipFill rotWithShape="1"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02047" y="5032125"/>
              <a:ext cx="2624587" cy="1325880"/>
            </a:xfrm>
            <a:prstGeom prst="rect">
              <a:avLst/>
            </a:prstGeom>
          </p:spPr>
        </p:pic>
      </p:grpSp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806046">
            <a:off x="8224577" y="1270141"/>
            <a:ext cx="781350" cy="592017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6540" y="2552502"/>
            <a:ext cx="1017599" cy="674668"/>
          </a:xfrm>
          <a:prstGeom prst="rect">
            <a:avLst/>
          </a:prstGeom>
        </p:spPr>
      </p:pic>
      <p:sp>
        <p:nvSpPr>
          <p:cNvPr id="25" name="Título 69"/>
          <p:cNvSpPr txBox="1">
            <a:spLocks/>
          </p:cNvSpPr>
          <p:nvPr/>
        </p:nvSpPr>
        <p:spPr>
          <a:xfrm>
            <a:off x="1067488" y="65151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ct val="100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buClr>
                <a:srgbClr val="00CEF6"/>
              </a:buClr>
              <a:buSzPct val="100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pt-BR" dirty="0" smtClean="0"/>
              <a:t>Tradição em ser destaque!</a:t>
            </a:r>
            <a:endParaRPr lang="pt-BR" dirty="0"/>
          </a:p>
        </p:txBody>
      </p:sp>
      <p:pic>
        <p:nvPicPr>
          <p:cNvPr id="26" name="Picture 2" descr="C:\Users\Rafael Araújo\Desktop\PREZI EETI 2013\content\data\repo\855097955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762364">
            <a:off x="5586479" y="1723247"/>
            <a:ext cx="1215720" cy="85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s://scontent-a-gru.xx.fbcdn.net/hphotos-xpf1/t1.0-9/p526x296/10403441_426854630763084_4817920754007443779_n.png"/>
          <p:cNvPicPr>
            <a:picLocks noChangeAspect="1" noChangeArrowheads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406088">
            <a:off x="4725445" y="2190977"/>
            <a:ext cx="1256582" cy="83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042" y="1825188"/>
            <a:ext cx="930876" cy="698156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76408" y="1273906"/>
            <a:ext cx="389204" cy="55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2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" y="110985"/>
            <a:ext cx="1267867" cy="78309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782320"/>
            <a:ext cx="4942840" cy="370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edondar Retângulo em um Canto Diagonal 6"/>
          <p:cNvSpPr/>
          <p:nvPr/>
        </p:nvSpPr>
        <p:spPr>
          <a:xfrm>
            <a:off x="-219850" y="52783"/>
            <a:ext cx="436183" cy="642932"/>
          </a:xfrm>
          <a:prstGeom prst="round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   </a:t>
            </a:r>
            <a:endParaRPr lang="pt-BR" sz="1050" dirty="0"/>
          </a:p>
        </p:txBody>
      </p:sp>
      <p:sp>
        <p:nvSpPr>
          <p:cNvPr id="8" name="CaixaDeTexto 7"/>
          <p:cNvSpPr txBox="1"/>
          <p:nvPr/>
        </p:nvSpPr>
        <p:spPr>
          <a:xfrm>
            <a:off x="216333" y="-2856"/>
            <a:ext cx="1936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chemeClr val="accent5">
                    <a:lumMod val="5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Engenharia</a:t>
            </a:r>
            <a:endParaRPr lang="pt-BR" sz="1800" b="1" dirty="0">
              <a:solidFill>
                <a:schemeClr val="accent5">
                  <a:lumMod val="5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216334" y="328796"/>
            <a:ext cx="43782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b="1" dirty="0">
                <a:solidFill>
                  <a:schemeClr val="bg1">
                    <a:lumMod val="75000"/>
                  </a:schemeClr>
                </a:solidFill>
              </a:rPr>
              <a:t>Bacharelado </a:t>
            </a:r>
          </a:p>
        </p:txBody>
      </p:sp>
      <p:sp>
        <p:nvSpPr>
          <p:cNvPr id="11" name="Arredondar Retângulo em um Canto Diagonal 10"/>
          <p:cNvSpPr/>
          <p:nvPr/>
        </p:nvSpPr>
        <p:spPr>
          <a:xfrm>
            <a:off x="5312780" y="4757195"/>
            <a:ext cx="3986437" cy="386306"/>
          </a:xfrm>
          <a:prstGeom prst="round2Diag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   </a:t>
            </a:r>
            <a:endParaRPr lang="pt-BR" sz="1050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0020" y="4880148"/>
            <a:ext cx="1896818" cy="16958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7299" y="4686858"/>
            <a:ext cx="963593" cy="485561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7793" y="558677"/>
            <a:ext cx="8578926" cy="4198518"/>
          </a:xfrm>
        </p:spPr>
        <p:txBody>
          <a:bodyPr>
            <a:normAutofit/>
          </a:bodyPr>
          <a:lstStyle/>
          <a:p>
            <a:pPr algn="l">
              <a:buClr>
                <a:schemeClr val="accent5">
                  <a:lumMod val="50000"/>
                </a:schemeClr>
              </a:buClr>
            </a:pPr>
            <a:endParaRPr lang="pt-BR" sz="975" b="1" dirty="0">
              <a:latin typeface="Calisto MT" panose="02040603050505030304" pitchFamily="18" charset="0"/>
              <a:ea typeface="Tahoma" panose="020B0604030504040204" pitchFamily="34" charset="0"/>
              <a:cs typeface="Aharoni" panose="02010803020104030203" pitchFamily="2" charset="-79"/>
            </a:endParaRPr>
          </a:p>
          <a:p>
            <a:pPr algn="l">
              <a:buClr>
                <a:schemeClr val="accent5">
                  <a:lumMod val="50000"/>
                </a:schemeClr>
              </a:buClr>
            </a:pPr>
            <a:r>
              <a:rPr lang="pt-BR" sz="975" b="1" dirty="0">
                <a:latin typeface="Calisto MT" panose="02040603050505030304" pitchFamily="18" charset="0"/>
                <a:ea typeface="Tahoma" panose="020B0604030504040204" pitchFamily="34" charset="0"/>
                <a:cs typeface="Aharoni" panose="02010803020104030203" pitchFamily="2" charset="-79"/>
              </a:rPr>
              <a:t>ALGUMAS ESTRUTURAS PARA AULAS PRÁTICA </a:t>
            </a:r>
          </a:p>
          <a:p>
            <a:pPr marL="257175" indent="-257175" algn="l">
              <a:buClr>
                <a:schemeClr val="accent5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pt-BR" sz="1050" b="1" dirty="0">
              <a:latin typeface="Calisto MT" panose="02040603050505030304" pitchFamily="18" charset="0"/>
              <a:ea typeface="Tahoma" panose="020B0604030504040204" pitchFamily="34" charset="0"/>
              <a:cs typeface="Aharoni" panose="02010803020104030203" pitchFamily="2" charset="-79"/>
            </a:endParaRPr>
          </a:p>
          <a:p>
            <a:pPr algn="l">
              <a:buClr>
                <a:schemeClr val="accent5">
                  <a:lumMod val="50000"/>
                </a:schemeClr>
              </a:buClr>
            </a:pPr>
            <a:endParaRPr lang="pt-BR" sz="1050" b="1" dirty="0">
              <a:latin typeface="Calisto MT" panose="02040603050505030304" pitchFamily="18" charset="0"/>
              <a:ea typeface="Tahoma" panose="020B0604030504040204" pitchFamily="34" charset="0"/>
              <a:cs typeface="Aharoni" panose="02010803020104030203" pitchFamily="2" charset="-79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7344137" y="74166"/>
            <a:ext cx="1666755" cy="323165"/>
          </a:xfrm>
          <a:prstGeom prst="rect">
            <a:avLst/>
          </a:prstGeom>
          <a:gradFill flip="none" rotWithShape="1">
            <a:gsLst>
              <a:gs pos="0">
                <a:srgbClr val="7030A0"/>
              </a:gs>
              <a:gs pos="29000">
                <a:srgbClr val="7030A0"/>
              </a:gs>
              <a:gs pos="81000">
                <a:schemeClr val="accent5">
                  <a:lumMod val="75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pt-BR" sz="1500" b="1" dirty="0">
                <a:solidFill>
                  <a:schemeClr val="bg1"/>
                </a:solidFill>
              </a:rPr>
              <a:t>Salvador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008" y="1132452"/>
            <a:ext cx="2326232" cy="162983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008" y="3084369"/>
            <a:ext cx="2326232" cy="158529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7567" y="1145087"/>
            <a:ext cx="2326232" cy="1629835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7567" y="3084369"/>
            <a:ext cx="2326232" cy="1585291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125" y="1132451"/>
            <a:ext cx="2297249" cy="1642470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125" y="3135698"/>
            <a:ext cx="2326231" cy="1560021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929008" y="1128203"/>
            <a:ext cx="2326232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</a:rPr>
              <a:t>Lab. de Sistemas Mecatrônicos e Robótica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3607567" y="1128203"/>
            <a:ext cx="2326232" cy="2308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</a:rPr>
              <a:t>Lab. de Fabricação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6286124" y="1128203"/>
            <a:ext cx="2297250" cy="2308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</a:rPr>
              <a:t>Lab. de Circuitos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929008" y="3084368"/>
            <a:ext cx="2326232" cy="2308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</a:rPr>
              <a:t>Lab. Controle, Automação, H&amp;P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3607567" y="3098042"/>
            <a:ext cx="2326232" cy="2308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</a:rPr>
              <a:t>Lab. de Físicas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6286124" y="3134023"/>
            <a:ext cx="2326232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900" dirty="0">
                <a:solidFill>
                  <a:schemeClr val="bg1"/>
                </a:solidFill>
              </a:rPr>
              <a:t>Lab. de Sistemas Embarcado e Tec. Móveis</a:t>
            </a:r>
          </a:p>
        </p:txBody>
      </p:sp>
    </p:spTree>
    <p:extLst>
      <p:ext uri="{BB962C8B-B14F-4D97-AF65-F5344CB8AC3E}">
        <p14:creationId xmlns:p14="http://schemas.microsoft.com/office/powerpoint/2010/main" val="173405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482336" y="4670294"/>
            <a:ext cx="6825440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25" dirty="0"/>
              <a:t>VEJA: Quarta revolução industrial’ acabará com 7 milhões de empregos até 2020</a:t>
            </a:r>
          </a:p>
          <a:p>
            <a:r>
              <a:rPr lang="pt-BR" sz="825" dirty="0"/>
              <a:t>, disponível em &lt;</a:t>
            </a:r>
            <a:r>
              <a:rPr lang="pt-BR" sz="825" dirty="0" err="1"/>
              <a:t>http</a:t>
            </a:r>
            <a:r>
              <a:rPr lang="pt-BR" sz="825" dirty="0"/>
              <a:t>://</a:t>
            </a:r>
            <a:r>
              <a:rPr lang="pt-BR" sz="825" dirty="0" err="1"/>
              <a:t>veja.abril.com.br</a:t>
            </a:r>
            <a:r>
              <a:rPr lang="pt-BR" sz="825" dirty="0"/>
              <a:t>/economia/quarta-revolucao-industrial-acabara-com-7-milhoes-de-empregos-ate-2020/&gt; acessado 10/08/2017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6" y="110985"/>
            <a:ext cx="1086922" cy="67133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599" y="1117600"/>
            <a:ext cx="6723815" cy="293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902" y="2142698"/>
            <a:ext cx="8958453" cy="3624942"/>
          </a:xfrm>
        </p:spPr>
        <p:txBody>
          <a:bodyPr>
            <a:normAutofit/>
          </a:bodyPr>
          <a:lstStyle/>
          <a:p>
            <a:r>
              <a:rPr lang="pt-BR" b="1" dirty="0" smtClean="0"/>
              <a:t> Resolução </a:t>
            </a:r>
            <a:r>
              <a:rPr lang="pt-BR" b="1" dirty="0"/>
              <a:t>de problemas </a:t>
            </a:r>
            <a:r>
              <a:rPr lang="pt-BR" b="1" dirty="0" smtClean="0"/>
              <a:t>complexos</a:t>
            </a:r>
          </a:p>
          <a:p>
            <a:r>
              <a:rPr lang="pt-BR" b="1" dirty="0" smtClean="0"/>
              <a:t> Pensamento crítico</a:t>
            </a:r>
          </a:p>
          <a:p>
            <a:r>
              <a:rPr lang="pt-BR" b="1" dirty="0" smtClean="0">
                <a:solidFill>
                  <a:srgbClr val="FF0000"/>
                </a:solidFill>
              </a:rPr>
              <a:t> Criatividade</a:t>
            </a:r>
            <a:endParaRPr lang="pt-BR" dirty="0">
              <a:solidFill>
                <a:srgbClr val="FF0000"/>
              </a:solidFill>
            </a:endParaRPr>
          </a:p>
          <a:p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b="33845"/>
          <a:stretch/>
        </p:blipFill>
        <p:spPr>
          <a:xfrm>
            <a:off x="1980164" y="161877"/>
            <a:ext cx="5959928" cy="137976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06" y="161877"/>
            <a:ext cx="790352" cy="488159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367786" y="4797251"/>
            <a:ext cx="682544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25" dirty="0"/>
              <a:t>EXAME: 10 competências que todo profissional vai precisar até 2020, disponível em &lt;</a:t>
            </a:r>
            <a:r>
              <a:rPr lang="pt-BR" sz="825" dirty="0" err="1"/>
              <a:t>http</a:t>
            </a:r>
            <a:r>
              <a:rPr lang="pt-BR" sz="825" dirty="0"/>
              <a:t>://</a:t>
            </a:r>
            <a:r>
              <a:rPr lang="pt-BR" sz="825" dirty="0" err="1"/>
              <a:t>exame.abril.com.br</a:t>
            </a:r>
            <a:r>
              <a:rPr lang="pt-BR" sz="825" dirty="0"/>
              <a:t>/carreira/10-competencias-que-todo-professional-vai-precisar-ate-2020/&gt; acessado 10/08/2017</a:t>
            </a:r>
          </a:p>
        </p:txBody>
      </p:sp>
    </p:spTree>
    <p:extLst>
      <p:ext uri="{BB962C8B-B14F-4D97-AF65-F5344CB8AC3E}">
        <p14:creationId xmlns:p14="http://schemas.microsoft.com/office/powerpoint/2010/main" val="9641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029"/>
            <a:ext cx="9144000" cy="4381694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0" y="4820335"/>
            <a:ext cx="1087492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25" dirty="0"/>
              <a:t>DRAFT: O diploma morreu… Viva o portfolio. Esta e outras reflexões sobre o que nos prepara de fato para a vida</a:t>
            </a:r>
          </a:p>
          <a:p>
            <a:r>
              <a:rPr lang="pt-BR" sz="825" dirty="0"/>
              <a:t>, disponível em &lt;</a:t>
            </a:r>
            <a:r>
              <a:rPr lang="pt-BR" sz="825" dirty="0" err="1"/>
              <a:t>http</a:t>
            </a:r>
            <a:r>
              <a:rPr lang="pt-BR" sz="825" dirty="0"/>
              <a:t>://</a:t>
            </a:r>
            <a:r>
              <a:rPr lang="pt-BR" sz="825" dirty="0" err="1"/>
              <a:t>projetodraft.com</a:t>
            </a:r>
            <a:r>
              <a:rPr lang="pt-BR" sz="825" dirty="0"/>
              <a:t>/o-diploma-morreu-viva-o-portfolio-esta-e-outras-reflexoes-sobre-o-que-nos-prepara-de-fato-para-a-vida/&gt; acessado 10/08/2017</a:t>
            </a:r>
          </a:p>
        </p:txBody>
      </p:sp>
    </p:spTree>
    <p:extLst>
      <p:ext uri="{BB962C8B-B14F-4D97-AF65-F5344CB8AC3E}">
        <p14:creationId xmlns:p14="http://schemas.microsoft.com/office/powerpoint/2010/main" val="104823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5000" contrast="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51029"/>
            <a:ext cx="9144000" cy="4381694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0" y="4820335"/>
            <a:ext cx="1087492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25" dirty="0"/>
              <a:t>DRAFT: O diploma morreu… Viva o portfolio. Esta e outras reflexões sobre o que nos prepara de fato para a vida</a:t>
            </a:r>
          </a:p>
          <a:p>
            <a:r>
              <a:rPr lang="pt-BR" sz="825" dirty="0"/>
              <a:t>, disponível em &lt;</a:t>
            </a:r>
            <a:r>
              <a:rPr lang="pt-BR" sz="825" dirty="0" err="1"/>
              <a:t>http</a:t>
            </a:r>
            <a:r>
              <a:rPr lang="pt-BR" sz="825" dirty="0"/>
              <a:t>://</a:t>
            </a:r>
            <a:r>
              <a:rPr lang="pt-BR" sz="825" dirty="0" err="1"/>
              <a:t>projetodraft.com</a:t>
            </a:r>
            <a:r>
              <a:rPr lang="pt-BR" sz="825" dirty="0"/>
              <a:t>/o-diploma-morreu-viva-o-portfolio-esta-e-outras-reflexoes-sobre-o-que-nos-prepara-de-fato-para-a-vida/&gt; acessado 10/08/2017</a:t>
            </a:r>
          </a:p>
        </p:txBody>
      </p:sp>
      <p:sp>
        <p:nvSpPr>
          <p:cNvPr id="5" name="Retângulo 4"/>
          <p:cNvSpPr/>
          <p:nvPr/>
        </p:nvSpPr>
        <p:spPr>
          <a:xfrm>
            <a:off x="3014937" y="315331"/>
            <a:ext cx="43923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i="1" dirty="0"/>
              <a:t>“O mundo vai valorizar cada vez menos diplomas e certificados e cada vez mais o que você, de fato, tem criado com o conhecimento adquirido, ou seja: seu portfolio”</a:t>
            </a:r>
            <a:endParaRPr lang="pt-BR" sz="1800" dirty="0"/>
          </a:p>
        </p:txBody>
      </p:sp>
      <p:sp>
        <p:nvSpPr>
          <p:cNvPr id="7" name="Retângulo 6"/>
          <p:cNvSpPr/>
          <p:nvPr/>
        </p:nvSpPr>
        <p:spPr>
          <a:xfrm>
            <a:off x="4257675" y="1827399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800" i="1" dirty="0"/>
              <a:t>“Em ciências de computação, ninguém dá valor a diploma ou qualquer pedaço de papel. Pior, o pessoal menospreza a ideia de que você precisaria disso para provar o que sabe”</a:t>
            </a:r>
          </a:p>
        </p:txBody>
      </p:sp>
    </p:spTree>
    <p:extLst>
      <p:ext uri="{BB962C8B-B14F-4D97-AF65-F5344CB8AC3E}">
        <p14:creationId xmlns:p14="http://schemas.microsoft.com/office/powerpoint/2010/main" val="195076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850" y="371630"/>
            <a:ext cx="6996600" cy="715800"/>
          </a:xfrm>
        </p:spPr>
        <p:txBody>
          <a:bodyPr/>
          <a:lstStyle/>
          <a:p>
            <a:r>
              <a:rPr lang="pt-BR" sz="3200" dirty="0" smtClean="0"/>
              <a:t>PORTFOLIO</a:t>
            </a:r>
            <a:endParaRPr lang="pt-BR" sz="3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150" y="1612420"/>
            <a:ext cx="4499109" cy="309229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6" y="1612419"/>
            <a:ext cx="4483604" cy="309229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010" y="109135"/>
            <a:ext cx="1240790" cy="124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0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" y="243840"/>
            <a:ext cx="7416800" cy="471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27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849</Words>
  <Application>Microsoft Macintosh PowerPoint</Application>
  <PresentationFormat>Apresentação na tela (16:9)</PresentationFormat>
  <Paragraphs>101</Paragraphs>
  <Slides>30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8" baseType="lpstr">
      <vt:lpstr>Aharoni</vt:lpstr>
      <vt:lpstr>Arial</vt:lpstr>
      <vt:lpstr>Calisto MT</vt:lpstr>
      <vt:lpstr>Oswald</vt:lpstr>
      <vt:lpstr>Source Sans Pro</vt:lpstr>
      <vt:lpstr>Tahoma</vt:lpstr>
      <vt:lpstr>Wingdings</vt:lpstr>
      <vt:lpstr>Quince template</vt:lpstr>
      <vt:lpstr>APRENDA ELETRÔNICA E PROGRAMAÇÃO</vt:lpstr>
      <vt:lpstr>Olá!  @CPBA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PORTFOLIO</vt:lpstr>
      <vt:lpstr>Apresentação do PowerPoint</vt:lpstr>
      <vt:lpstr>Apresentação do PowerPoint</vt:lpstr>
      <vt:lpstr>Apresentação do PowerPoint</vt:lpstr>
      <vt:lpstr>Sistemas Digitais Eng. Elétrica, Mecatrônica e Eng. de Computação</vt:lpstr>
      <vt:lpstr>Portas Lógicas E ou AND</vt:lpstr>
      <vt:lpstr>Sistemas Digitais – Porta AND</vt:lpstr>
      <vt:lpstr>  www.tinkercad.com</vt:lpstr>
      <vt:lpstr>  www.tinkercad.com</vt:lpstr>
      <vt:lpstr>IoT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Da tela para Impressora 3D</vt:lpstr>
      <vt:lpstr>Onde posso aprender eletrônica e programação?</vt:lpstr>
      <vt:lpstr>Obrigado! :)</vt:lpstr>
      <vt:lpstr>Apresentação do PowerPoint</vt:lpstr>
      <vt:lpstr>“Engenharia muito além da sala de aula”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APRENDA ELETRÔNICA E PROGRAMAÇÃO</dc:title>
  <cp:lastModifiedBy>Murilo P. Ribeiro</cp:lastModifiedBy>
  <cp:revision>18</cp:revision>
  <dcterms:modified xsi:type="dcterms:W3CDTF">2017-08-11T14:17:19Z</dcterms:modified>
</cp:coreProperties>
</file>